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sldSz cx="18288000" cy="10287000"/>
  <p:notesSz cx="6858000" cy="9144000"/>
  <p:embeddedFontLst>
    <p:embeddedFont>
      <p:font typeface="Canva Sans" panose="020B0604020202020204" charset="0"/>
      <p:regular r:id="rId45"/>
    </p:embeddedFont>
    <p:embeddedFont>
      <p:font typeface="Canva Sans Bold" panose="020B0604020202020204" charset="0"/>
      <p:regular r:id="rId46"/>
    </p:embeddedFont>
    <p:embeddedFont>
      <p:font typeface="DM Sans" pitchFamily="2" charset="0"/>
      <p:regular r:id="rId47"/>
    </p:embeddedFont>
    <p:embeddedFont>
      <p:font typeface="DM Sans Bold" panose="020B0604020202020204" charset="0"/>
      <p:regular r:id="rId48"/>
    </p:embeddedFont>
    <p:embeddedFont>
      <p:font typeface="Open Sans" panose="020B0606030504020204" pitchFamily="34" charset="0"/>
      <p:regular r:id="rId49"/>
    </p:embeddedFont>
    <p:embeddedFont>
      <p:font typeface="Open Sans Bold" panose="020B0604020202020204" charset="0"/>
      <p:regular r:id="rId5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898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/Relationships>
</file>

<file path=ppt/media/image1.png>
</file>

<file path=ppt/media/image10.png>
</file>

<file path=ppt/media/image100.svg>
</file>

<file path=ppt/media/image101.png>
</file>

<file path=ppt/media/image102.svg>
</file>

<file path=ppt/media/image103.png>
</file>

<file path=ppt/media/image104.svg>
</file>

<file path=ppt/media/image105.png>
</file>

<file path=ppt/media/image106.svg>
</file>

<file path=ppt/media/image107.png>
</file>

<file path=ppt/media/image108.svg>
</file>

<file path=ppt/media/image109.png>
</file>

<file path=ppt/media/image11.svg>
</file>

<file path=ppt/media/image110.svg>
</file>

<file path=ppt/media/image111.png>
</file>

<file path=ppt/media/image112.svg>
</file>

<file path=ppt/media/image113.png>
</file>

<file path=ppt/media/image114.svg>
</file>

<file path=ppt/media/image115.png>
</file>

<file path=ppt/media/image116.svg>
</file>

<file path=ppt/media/image117.png>
</file>

<file path=ppt/media/image118.svg>
</file>

<file path=ppt/media/image119.png>
</file>

<file path=ppt/media/image12.png>
</file>

<file path=ppt/media/image120.svg>
</file>

<file path=ppt/media/image121.png>
</file>

<file path=ppt/media/image122.svg>
</file>

<file path=ppt/media/image123.png>
</file>

<file path=ppt/media/image124.png>
</file>

<file path=ppt/media/image125.png>
</file>

<file path=ppt/media/image126.svg>
</file>

<file path=ppt/media/image127.png>
</file>

<file path=ppt/media/image128.svg>
</file>

<file path=ppt/media/image129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svg>
</file>

<file path=ppt/media/image5.sv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jpe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png>
</file>

<file path=ppt/media/image69.svg>
</file>

<file path=ppt/media/image7.svg>
</file>

<file path=ppt/media/image70.png>
</file>

<file path=ppt/media/image71.png>
</file>

<file path=ppt/media/image72.svg>
</file>

<file path=ppt/media/image73.pn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png>
</file>

<file path=ppt/media/image84.png>
</file>

<file path=ppt/media/image85.png>
</file>

<file path=ppt/media/image86.svg>
</file>

<file path=ppt/media/image87.png>
</file>

<file path=ppt/media/image88.svg>
</file>

<file path=ppt/media/image89.png>
</file>

<file path=ppt/media/image9.svg>
</file>

<file path=ppt/media/image90.svg>
</file>

<file path=ppt/media/image91.png>
</file>

<file path=ppt/media/image92.svg>
</file>

<file path=ppt/media/image93.png>
</file>

<file path=ppt/media/image94.png>
</file>

<file path=ppt/media/image95.png>
</file>

<file path=ppt/media/image96.svg>
</file>

<file path=ppt/media/image97.png>
</file>

<file path=ppt/media/image98.svg>
</file>

<file path=ppt/media/image9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26" Type="http://schemas.openxmlformats.org/officeDocument/2006/relationships/image" Target="../media/image25.sv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24" Type="http://schemas.openxmlformats.org/officeDocument/2006/relationships/image" Target="../media/image23.sv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sv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image" Target="../media/image13.svg"/><Relationship Id="rId22" Type="http://schemas.openxmlformats.org/officeDocument/2006/relationships/image" Target="../media/image21.svg"/><Relationship Id="rId27" Type="http://schemas.openxmlformats.org/officeDocument/2006/relationships/image" Target="../media/image26.png"/><Relationship Id="rId30" Type="http://schemas.openxmlformats.org/officeDocument/2006/relationships/image" Target="../media/image29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6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64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66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6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69.sv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6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72.sv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7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7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75.sv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7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7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32" Type="http://schemas.openxmlformats.org/officeDocument/2006/relationships/image" Target="../media/image79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78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77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26.png"/><Relationship Id="rId3" Type="http://schemas.openxmlformats.org/officeDocument/2006/relationships/image" Target="../media/image80.png"/><Relationship Id="rId7" Type="http://schemas.openxmlformats.org/officeDocument/2006/relationships/image" Target="../media/image10.png"/><Relationship Id="rId12" Type="http://schemas.openxmlformats.org/officeDocument/2006/relationships/image" Target="../media/image2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11" Type="http://schemas.openxmlformats.org/officeDocument/2006/relationships/image" Target="../media/image20.png"/><Relationship Id="rId5" Type="http://schemas.openxmlformats.org/officeDocument/2006/relationships/image" Target="../media/image8.png"/><Relationship Id="rId10" Type="http://schemas.openxmlformats.org/officeDocument/2006/relationships/image" Target="../media/image15.svg"/><Relationship Id="rId4" Type="http://schemas.openxmlformats.org/officeDocument/2006/relationships/image" Target="../media/image81.svg"/><Relationship Id="rId9" Type="http://schemas.openxmlformats.org/officeDocument/2006/relationships/image" Target="../media/image14.png"/><Relationship Id="rId14" Type="http://schemas.openxmlformats.org/officeDocument/2006/relationships/image" Target="../media/image27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26.png"/><Relationship Id="rId3" Type="http://schemas.openxmlformats.org/officeDocument/2006/relationships/image" Target="../media/image80.png"/><Relationship Id="rId7" Type="http://schemas.openxmlformats.org/officeDocument/2006/relationships/image" Target="../media/image10.png"/><Relationship Id="rId12" Type="http://schemas.openxmlformats.org/officeDocument/2006/relationships/image" Target="../media/image2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11" Type="http://schemas.openxmlformats.org/officeDocument/2006/relationships/image" Target="../media/image20.png"/><Relationship Id="rId5" Type="http://schemas.openxmlformats.org/officeDocument/2006/relationships/image" Target="../media/image8.png"/><Relationship Id="rId10" Type="http://schemas.openxmlformats.org/officeDocument/2006/relationships/image" Target="../media/image15.svg"/><Relationship Id="rId4" Type="http://schemas.openxmlformats.org/officeDocument/2006/relationships/image" Target="../media/image81.svg"/><Relationship Id="rId9" Type="http://schemas.openxmlformats.org/officeDocument/2006/relationships/image" Target="../media/image14.png"/><Relationship Id="rId14" Type="http://schemas.openxmlformats.org/officeDocument/2006/relationships/image" Target="../media/image27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8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84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8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8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32" Type="http://schemas.openxmlformats.org/officeDocument/2006/relationships/image" Target="../media/image88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87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86.sv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8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90.sv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9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92.sv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9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94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34" Type="http://schemas.openxmlformats.org/officeDocument/2006/relationships/image" Target="../media/image100.sv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33" Type="http://schemas.openxmlformats.org/officeDocument/2006/relationships/image" Target="../media/image99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9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32" Type="http://schemas.openxmlformats.org/officeDocument/2006/relationships/image" Target="../media/image98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97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96.svg"/><Relationship Id="rId8" Type="http://schemas.openxmlformats.org/officeDocument/2006/relationships/image" Target="../media/image9.svg"/></Relationships>
</file>

<file path=ppt/slides/_rels/slide3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34" Type="http://schemas.openxmlformats.org/officeDocument/2006/relationships/image" Target="../media/image105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33" Type="http://schemas.openxmlformats.org/officeDocument/2006/relationships/hyperlink" Target="https://www.geogebra.org/classic/kzjhfn3k" TargetMode="External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10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32" Type="http://schemas.openxmlformats.org/officeDocument/2006/relationships/image" Target="../media/image104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103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102.svg"/><Relationship Id="rId35" Type="http://schemas.openxmlformats.org/officeDocument/2006/relationships/image" Target="../media/image106.svg"/><Relationship Id="rId8" Type="http://schemas.openxmlformats.org/officeDocument/2006/relationships/image" Target="../media/image9.svg"/></Relationships>
</file>

<file path=ppt/slides/_rels/slide3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9" Type="http://schemas.openxmlformats.org/officeDocument/2006/relationships/image" Target="../media/image115.png"/><Relationship Id="rId21" Type="http://schemas.openxmlformats.org/officeDocument/2006/relationships/image" Target="../media/image22.png"/><Relationship Id="rId34" Type="http://schemas.openxmlformats.org/officeDocument/2006/relationships/image" Target="../media/image110.svg"/><Relationship Id="rId42" Type="http://schemas.openxmlformats.org/officeDocument/2006/relationships/image" Target="../media/image118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105.png"/><Relationship Id="rId41" Type="http://schemas.openxmlformats.org/officeDocument/2006/relationships/image" Target="../media/image1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32" Type="http://schemas.openxmlformats.org/officeDocument/2006/relationships/image" Target="../media/image108.svg"/><Relationship Id="rId37" Type="http://schemas.openxmlformats.org/officeDocument/2006/relationships/image" Target="../media/image113.png"/><Relationship Id="rId40" Type="http://schemas.openxmlformats.org/officeDocument/2006/relationships/image" Target="../media/image116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36" Type="http://schemas.openxmlformats.org/officeDocument/2006/relationships/image" Target="../media/image112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107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106.svg"/><Relationship Id="rId35" Type="http://schemas.openxmlformats.org/officeDocument/2006/relationships/image" Target="../media/image111.png"/><Relationship Id="rId8" Type="http://schemas.openxmlformats.org/officeDocument/2006/relationships/image" Target="../media/image9.svg"/><Relationship Id="rId3" Type="http://schemas.openxmlformats.org/officeDocument/2006/relationships/image" Target="../media/image2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33" Type="http://schemas.openxmlformats.org/officeDocument/2006/relationships/image" Target="../media/image109.png"/><Relationship Id="rId38" Type="http://schemas.openxmlformats.org/officeDocument/2006/relationships/image" Target="../media/image114.svg"/></Relationships>
</file>

<file path=ppt/slides/_rels/slide3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6.png"/><Relationship Id="rId18" Type="http://schemas.openxmlformats.org/officeDocument/2006/relationships/image" Target="../media/image21.svg"/><Relationship Id="rId26" Type="http://schemas.openxmlformats.org/officeDocument/2006/relationships/image" Target="../media/image29.svg"/><Relationship Id="rId21" Type="http://schemas.openxmlformats.org/officeDocument/2006/relationships/image" Target="../media/image24.png"/><Relationship Id="rId34" Type="http://schemas.openxmlformats.org/officeDocument/2006/relationships/image" Target="../media/image96.sv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17" Type="http://schemas.openxmlformats.org/officeDocument/2006/relationships/image" Target="../media/image20.png"/><Relationship Id="rId25" Type="http://schemas.openxmlformats.org/officeDocument/2006/relationships/image" Target="../media/image28.png"/><Relationship Id="rId33" Type="http://schemas.openxmlformats.org/officeDocument/2006/relationships/image" Target="../media/image95.png"/><Relationship Id="rId38" Type="http://schemas.openxmlformats.org/officeDocument/2006/relationships/image" Target="../media/image98.svg"/><Relationship Id="rId2" Type="http://schemas.openxmlformats.org/officeDocument/2006/relationships/image" Target="../media/image1.png"/><Relationship Id="rId16" Type="http://schemas.openxmlformats.org/officeDocument/2006/relationships/image" Target="../media/image19.svg"/><Relationship Id="rId20" Type="http://schemas.openxmlformats.org/officeDocument/2006/relationships/image" Target="../media/image23.svg"/><Relationship Id="rId29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24" Type="http://schemas.openxmlformats.org/officeDocument/2006/relationships/image" Target="../media/image27.svg"/><Relationship Id="rId32" Type="http://schemas.openxmlformats.org/officeDocument/2006/relationships/image" Target="../media/image122.svg"/><Relationship Id="rId37" Type="http://schemas.openxmlformats.org/officeDocument/2006/relationships/image" Target="../media/image97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23" Type="http://schemas.openxmlformats.org/officeDocument/2006/relationships/image" Target="../media/image26.png"/><Relationship Id="rId28" Type="http://schemas.openxmlformats.org/officeDocument/2006/relationships/image" Target="../media/image120.svg"/><Relationship Id="rId36" Type="http://schemas.openxmlformats.org/officeDocument/2006/relationships/image" Target="../media/image100.svg"/><Relationship Id="rId10" Type="http://schemas.openxmlformats.org/officeDocument/2006/relationships/image" Target="../media/image13.svg"/><Relationship Id="rId19" Type="http://schemas.openxmlformats.org/officeDocument/2006/relationships/image" Target="../media/image22.png"/><Relationship Id="rId31" Type="http://schemas.openxmlformats.org/officeDocument/2006/relationships/image" Target="../media/image121.png"/><Relationship Id="rId4" Type="http://schemas.openxmlformats.org/officeDocument/2006/relationships/image" Target="../media/image5.svg"/><Relationship Id="rId9" Type="http://schemas.openxmlformats.org/officeDocument/2006/relationships/image" Target="../media/image12.png"/><Relationship Id="rId14" Type="http://schemas.openxmlformats.org/officeDocument/2006/relationships/image" Target="../media/image17.svg"/><Relationship Id="rId22" Type="http://schemas.openxmlformats.org/officeDocument/2006/relationships/image" Target="../media/image25.svg"/><Relationship Id="rId27" Type="http://schemas.openxmlformats.org/officeDocument/2006/relationships/image" Target="../media/image119.png"/><Relationship Id="rId30" Type="http://schemas.openxmlformats.org/officeDocument/2006/relationships/image" Target="../media/image3.svg"/><Relationship Id="rId35" Type="http://schemas.openxmlformats.org/officeDocument/2006/relationships/image" Target="../media/image99.png"/><Relationship Id="rId8" Type="http://schemas.openxmlformats.org/officeDocument/2006/relationships/image" Target="../media/image11.svg"/><Relationship Id="rId3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34" Type="http://schemas.openxmlformats.org/officeDocument/2006/relationships/image" Target="../media/image128.sv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33" Type="http://schemas.openxmlformats.org/officeDocument/2006/relationships/image" Target="../media/image127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1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32" Type="http://schemas.openxmlformats.org/officeDocument/2006/relationships/image" Target="../media/image126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125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124.png"/><Relationship Id="rId8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32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31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1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124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1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9" Type="http://schemas.openxmlformats.org/officeDocument/2006/relationships/image" Target="../media/image42.svg"/><Relationship Id="rId21" Type="http://schemas.openxmlformats.org/officeDocument/2006/relationships/image" Target="../media/image22.png"/><Relationship Id="rId34" Type="http://schemas.openxmlformats.org/officeDocument/2006/relationships/image" Target="../media/image37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32.png"/><Relationship Id="rId41" Type="http://schemas.openxmlformats.org/officeDocument/2006/relationships/image" Target="../media/image4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32" Type="http://schemas.openxmlformats.org/officeDocument/2006/relationships/image" Target="../media/image35.png"/><Relationship Id="rId37" Type="http://schemas.openxmlformats.org/officeDocument/2006/relationships/image" Target="../media/image40.svg"/><Relationship Id="rId40" Type="http://schemas.openxmlformats.org/officeDocument/2006/relationships/image" Target="../media/image43.pn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36" Type="http://schemas.openxmlformats.org/officeDocument/2006/relationships/image" Target="../media/image39.pn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31" Type="http://schemas.openxmlformats.org/officeDocument/2006/relationships/image" Target="../media/image34.sv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33.png"/><Relationship Id="rId35" Type="http://schemas.openxmlformats.org/officeDocument/2006/relationships/image" Target="../media/image38.svg"/><Relationship Id="rId8" Type="http://schemas.openxmlformats.org/officeDocument/2006/relationships/image" Target="../media/image9.svg"/><Relationship Id="rId3" Type="http://schemas.openxmlformats.org/officeDocument/2006/relationships/image" Target="../media/image2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33" Type="http://schemas.openxmlformats.org/officeDocument/2006/relationships/image" Target="../media/image36.svg"/><Relationship Id="rId38" Type="http://schemas.openxmlformats.org/officeDocument/2006/relationships/image" Target="../media/image4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18" Type="http://schemas.openxmlformats.org/officeDocument/2006/relationships/image" Target="../media/image21.svg"/><Relationship Id="rId26" Type="http://schemas.openxmlformats.org/officeDocument/2006/relationships/image" Target="../media/image29.svg"/><Relationship Id="rId3" Type="http://schemas.openxmlformats.org/officeDocument/2006/relationships/image" Target="../media/image4.png"/><Relationship Id="rId21" Type="http://schemas.openxmlformats.org/officeDocument/2006/relationships/image" Target="../media/image24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17" Type="http://schemas.openxmlformats.org/officeDocument/2006/relationships/image" Target="../media/image20.png"/><Relationship Id="rId25" Type="http://schemas.openxmlformats.org/officeDocument/2006/relationships/image" Target="../media/image28.png"/><Relationship Id="rId2" Type="http://schemas.openxmlformats.org/officeDocument/2006/relationships/image" Target="../media/image1.png"/><Relationship Id="rId16" Type="http://schemas.openxmlformats.org/officeDocument/2006/relationships/image" Target="../media/image19.svg"/><Relationship Id="rId20" Type="http://schemas.openxmlformats.org/officeDocument/2006/relationships/image" Target="../media/image23.svg"/><Relationship Id="rId29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24" Type="http://schemas.openxmlformats.org/officeDocument/2006/relationships/image" Target="../media/image27.sv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23" Type="http://schemas.openxmlformats.org/officeDocument/2006/relationships/image" Target="../media/image26.png"/><Relationship Id="rId28" Type="http://schemas.openxmlformats.org/officeDocument/2006/relationships/image" Target="../media/image46.svg"/><Relationship Id="rId10" Type="http://schemas.openxmlformats.org/officeDocument/2006/relationships/image" Target="../media/image13.svg"/><Relationship Id="rId19" Type="http://schemas.openxmlformats.org/officeDocument/2006/relationships/image" Target="../media/image22.png"/><Relationship Id="rId31" Type="http://schemas.openxmlformats.org/officeDocument/2006/relationships/image" Target="../media/image49.svg"/><Relationship Id="rId4" Type="http://schemas.openxmlformats.org/officeDocument/2006/relationships/image" Target="../media/image5.svg"/><Relationship Id="rId9" Type="http://schemas.openxmlformats.org/officeDocument/2006/relationships/image" Target="../media/image12.png"/><Relationship Id="rId14" Type="http://schemas.openxmlformats.org/officeDocument/2006/relationships/image" Target="../media/image17.svg"/><Relationship Id="rId22" Type="http://schemas.openxmlformats.org/officeDocument/2006/relationships/image" Target="../media/image25.svg"/><Relationship Id="rId27" Type="http://schemas.openxmlformats.org/officeDocument/2006/relationships/image" Target="../media/image45.png"/><Relationship Id="rId30" Type="http://schemas.openxmlformats.org/officeDocument/2006/relationships/image" Target="../media/image48.png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.png"/><Relationship Id="rId18" Type="http://schemas.openxmlformats.org/officeDocument/2006/relationships/image" Target="../media/image21.svg"/><Relationship Id="rId26" Type="http://schemas.openxmlformats.org/officeDocument/2006/relationships/image" Target="../media/image29.svg"/><Relationship Id="rId21" Type="http://schemas.openxmlformats.org/officeDocument/2006/relationships/image" Target="../media/image24.png"/><Relationship Id="rId34" Type="http://schemas.openxmlformats.org/officeDocument/2006/relationships/image" Target="../media/image55.sv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20.png"/><Relationship Id="rId25" Type="http://schemas.openxmlformats.org/officeDocument/2006/relationships/image" Target="../media/image28.png"/><Relationship Id="rId33" Type="http://schemas.openxmlformats.org/officeDocument/2006/relationships/image" Target="../media/image54.png"/><Relationship Id="rId38" Type="http://schemas.openxmlformats.org/officeDocument/2006/relationships/image" Target="../media/image59.sv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3.svg"/><Relationship Id="rId29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7.svg"/><Relationship Id="rId32" Type="http://schemas.openxmlformats.org/officeDocument/2006/relationships/image" Target="../media/image53.svg"/><Relationship Id="rId37" Type="http://schemas.openxmlformats.org/officeDocument/2006/relationships/image" Target="../media/image58.pn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6.png"/><Relationship Id="rId28" Type="http://schemas.openxmlformats.org/officeDocument/2006/relationships/image" Target="../media/image19.svg"/><Relationship Id="rId36" Type="http://schemas.openxmlformats.org/officeDocument/2006/relationships/image" Target="../media/image57.svg"/><Relationship Id="rId10" Type="http://schemas.openxmlformats.org/officeDocument/2006/relationships/image" Target="../media/image11.svg"/><Relationship Id="rId19" Type="http://schemas.openxmlformats.org/officeDocument/2006/relationships/image" Target="../media/image22.png"/><Relationship Id="rId31" Type="http://schemas.openxmlformats.org/officeDocument/2006/relationships/image" Target="../media/image52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5.svg"/><Relationship Id="rId27" Type="http://schemas.openxmlformats.org/officeDocument/2006/relationships/image" Target="../media/image18.png"/><Relationship Id="rId30" Type="http://schemas.openxmlformats.org/officeDocument/2006/relationships/image" Target="../media/image51.svg"/><Relationship Id="rId35" Type="http://schemas.openxmlformats.org/officeDocument/2006/relationships/image" Target="../media/image56.png"/><Relationship Id="rId8" Type="http://schemas.openxmlformats.org/officeDocument/2006/relationships/image" Target="../media/image9.svg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slideLayout" Target="../slideLayouts/slideLayout7.xml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video" Target="../media/media1.mp4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29" Type="http://schemas.openxmlformats.org/officeDocument/2006/relationships/image" Target="../media/image60.jpeg"/><Relationship Id="rId1" Type="http://schemas.microsoft.com/office/2007/relationships/media" Target="../media/media1.mp4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1.pn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svg"/><Relationship Id="rId3" Type="http://schemas.openxmlformats.org/officeDocument/2006/relationships/image" Target="../media/image2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24" Type="http://schemas.openxmlformats.org/officeDocument/2006/relationships/image" Target="../media/image25.sv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861489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6030709" y="9258300"/>
            <a:ext cx="3059829" cy="751049"/>
          </a:xfrm>
          <a:custGeom>
            <a:avLst/>
            <a:gdLst/>
            <a:ahLst/>
            <a:cxnLst/>
            <a:rect l="l" t="t" r="r" b="b"/>
            <a:pathLst>
              <a:path w="3059829" h="751049">
                <a:moveTo>
                  <a:pt x="0" y="0"/>
                </a:moveTo>
                <a:lnTo>
                  <a:pt x="3059829" y="0"/>
                </a:lnTo>
                <a:lnTo>
                  <a:pt x="3059829" y="751049"/>
                </a:lnTo>
                <a:lnTo>
                  <a:pt x="0" y="7510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236705" y="6409875"/>
            <a:ext cx="724985" cy="920616"/>
          </a:xfrm>
          <a:custGeom>
            <a:avLst/>
            <a:gdLst/>
            <a:ahLst/>
            <a:cxnLst/>
            <a:rect l="l" t="t" r="r" b="b"/>
            <a:pathLst>
              <a:path w="724985" h="920616">
                <a:moveTo>
                  <a:pt x="0" y="0"/>
                </a:moveTo>
                <a:lnTo>
                  <a:pt x="724986" y="0"/>
                </a:lnTo>
                <a:lnTo>
                  <a:pt x="724986" y="920616"/>
                </a:lnTo>
                <a:lnTo>
                  <a:pt x="0" y="9206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14215205" y="8540136"/>
            <a:ext cx="4602314" cy="3618569"/>
          </a:xfrm>
          <a:custGeom>
            <a:avLst/>
            <a:gdLst/>
            <a:ahLst/>
            <a:cxnLst/>
            <a:rect l="l" t="t" r="r" b="b"/>
            <a:pathLst>
              <a:path w="4602314" h="3618569">
                <a:moveTo>
                  <a:pt x="0" y="0"/>
                </a:moveTo>
                <a:lnTo>
                  <a:pt x="4602314" y="0"/>
                </a:lnTo>
                <a:lnTo>
                  <a:pt x="4602314" y="3618570"/>
                </a:lnTo>
                <a:lnTo>
                  <a:pt x="0" y="361857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-674156" y="-1072630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8" y="0"/>
                </a:lnTo>
                <a:lnTo>
                  <a:pt x="4899948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2686214" y="-2578193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>
            <a:off x="7409323" y="-2700100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4831481" y="-1626507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17259300" y="2262342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>
            <a:off x="2570549" y="909373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 rot="-5282649">
            <a:off x="16440369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7" y="0"/>
                </a:lnTo>
                <a:lnTo>
                  <a:pt x="3382987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16978638" y="-642644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8"/>
                </a:lnTo>
                <a:lnTo>
                  <a:pt x="0" y="3342688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7" name="TextBox 17"/>
          <p:cNvSpPr txBox="1"/>
          <p:nvPr/>
        </p:nvSpPr>
        <p:spPr>
          <a:xfrm>
            <a:off x="3290834" y="4164205"/>
            <a:ext cx="11706332" cy="1582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15"/>
              </a:lnSpc>
            </a:pPr>
            <a:r>
              <a:rPr lang="en-US" sz="63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Regression Evaluation &amp; Lasso, Ridge models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184838" y="6347808"/>
            <a:ext cx="9918323" cy="1130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81"/>
              </a:lnSpc>
            </a:pPr>
            <a:r>
              <a:rPr lang="en-US" sz="4381" b="1" spc="-87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Presented by </a:t>
            </a:r>
          </a:p>
          <a:p>
            <a:pPr algn="ctr">
              <a:lnSpc>
                <a:spcPts val="4381"/>
              </a:lnSpc>
            </a:pPr>
            <a:r>
              <a:rPr lang="en-US" sz="4381" b="1" spc="-87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FCAI-CU-AI-Community</a:t>
            </a:r>
          </a:p>
        </p:txBody>
      </p:sp>
      <p:sp>
        <p:nvSpPr>
          <p:cNvPr id="19" name="Freeform 19"/>
          <p:cNvSpPr/>
          <p:nvPr/>
        </p:nvSpPr>
        <p:spPr>
          <a:xfrm>
            <a:off x="4737926" y="2576219"/>
            <a:ext cx="724985" cy="920616"/>
          </a:xfrm>
          <a:custGeom>
            <a:avLst/>
            <a:gdLst/>
            <a:ahLst/>
            <a:cxnLst/>
            <a:rect l="l" t="t" r="r" b="b"/>
            <a:pathLst>
              <a:path w="724985" h="920616">
                <a:moveTo>
                  <a:pt x="0" y="0"/>
                </a:moveTo>
                <a:lnTo>
                  <a:pt x="724985" y="0"/>
                </a:lnTo>
                <a:lnTo>
                  <a:pt x="724985" y="920616"/>
                </a:lnTo>
                <a:lnTo>
                  <a:pt x="0" y="9206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280812" y="1639510"/>
            <a:ext cx="13332507" cy="1405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0"/>
              </a:lnSpc>
            </a:pPr>
            <a:r>
              <a:rPr lang="en-US" sz="4200" b="1" spc="25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There are a lot of metrics we can use to evaluate our model: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19407" y="3778681"/>
            <a:ext cx="8076323" cy="2352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MAE (Mean Absolute Error)</a:t>
            </a:r>
          </a:p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MSE (Mean Square Error)</a:t>
            </a:r>
          </a:p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RMSE (Root Mean Square Error)</a:t>
            </a:r>
          </a:p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R2 (R-Squared value)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430807" y="2273875"/>
            <a:ext cx="3726762" cy="691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0"/>
              </a:lnSpc>
            </a:pPr>
            <a:r>
              <a:rPr lang="en-US" sz="4200" b="1" spc="25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Advantages: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80812" y="3195537"/>
            <a:ext cx="8076323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same unit as the output variable</a:t>
            </a:r>
          </a:p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Robust to outliers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30807" y="5617354"/>
            <a:ext cx="4416237" cy="691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0"/>
              </a:lnSpc>
            </a:pPr>
            <a:r>
              <a:rPr lang="en-US" sz="4200" b="1" spc="25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Disadvantages: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80812" y="6539016"/>
            <a:ext cx="8076323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Larger errors don’t get penalized as heavily</a:t>
            </a:r>
          </a:p>
        </p:txBody>
      </p:sp>
      <p:sp>
        <p:nvSpPr>
          <p:cNvPr id="20" name="Freeform 20" descr="Formula"/>
          <p:cNvSpPr/>
          <p:nvPr/>
        </p:nvSpPr>
        <p:spPr>
          <a:xfrm>
            <a:off x="8934450" y="4192884"/>
            <a:ext cx="7182432" cy="1901232"/>
          </a:xfrm>
          <a:custGeom>
            <a:avLst/>
            <a:gdLst/>
            <a:ahLst/>
            <a:cxnLst/>
            <a:rect l="l" t="t" r="r" b="b"/>
            <a:pathLst>
              <a:path w="7182432" h="1901232">
                <a:moveTo>
                  <a:pt x="0" y="0"/>
                </a:moveTo>
                <a:lnTo>
                  <a:pt x="7182432" y="0"/>
                </a:lnTo>
                <a:lnTo>
                  <a:pt x="7182432" y="1901232"/>
                </a:lnTo>
                <a:lnTo>
                  <a:pt x="0" y="1901232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430807" y="2273875"/>
            <a:ext cx="3726762" cy="691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0"/>
              </a:lnSpc>
            </a:pPr>
            <a:r>
              <a:rPr lang="en-US" sz="4200" b="1" spc="25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Advantages: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80812" y="3195537"/>
            <a:ext cx="8076323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Large errors get penalized as we are squaring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30807" y="5617354"/>
            <a:ext cx="4416237" cy="691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0"/>
              </a:lnSpc>
            </a:pPr>
            <a:r>
              <a:rPr lang="en-US" sz="4200" b="1" spc="25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Disadvantages: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80812" y="6539016"/>
            <a:ext cx="12071023" cy="2943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Sensitive to outliers</a:t>
            </a:r>
          </a:p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value of MSE is a squared unit of output. Ex. the output variable is in meter(m) then after calculating MSE the output we get is in meter squared.</a:t>
            </a:r>
          </a:p>
        </p:txBody>
      </p:sp>
      <p:sp>
        <p:nvSpPr>
          <p:cNvPr id="20" name="Freeform 20" descr="Formula"/>
          <p:cNvSpPr/>
          <p:nvPr/>
        </p:nvSpPr>
        <p:spPr>
          <a:xfrm>
            <a:off x="8480343" y="4100104"/>
            <a:ext cx="8115300" cy="2086791"/>
          </a:xfrm>
          <a:custGeom>
            <a:avLst/>
            <a:gdLst/>
            <a:ahLst/>
            <a:cxnLst/>
            <a:rect l="l" t="t" r="r" b="b"/>
            <a:pathLst>
              <a:path w="8115300" h="2086791">
                <a:moveTo>
                  <a:pt x="0" y="0"/>
                </a:moveTo>
                <a:lnTo>
                  <a:pt x="8115300" y="0"/>
                </a:lnTo>
                <a:lnTo>
                  <a:pt x="8115300" y="2086792"/>
                </a:lnTo>
                <a:lnTo>
                  <a:pt x="0" y="2086792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430807" y="2273875"/>
            <a:ext cx="3726762" cy="691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0"/>
              </a:lnSpc>
            </a:pPr>
            <a:r>
              <a:rPr lang="en-US" sz="4200" b="1" spc="25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Advantages: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80812" y="3195537"/>
            <a:ext cx="8076323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Large errors get penalized as we are squaring</a:t>
            </a:r>
          </a:p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same units as output variables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30807" y="5617354"/>
            <a:ext cx="4416237" cy="691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0"/>
              </a:lnSpc>
            </a:pPr>
            <a:r>
              <a:rPr lang="en-US" sz="4200" b="1" spc="25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Disadvantages: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80812" y="6539016"/>
            <a:ext cx="12071023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9" lvl="1" indent="-377824" algn="l">
              <a:lnSpc>
                <a:spcPts val="4724"/>
              </a:lnSpc>
              <a:buFont typeface="Arial"/>
              <a:buChar char="•"/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Sensitive to outliers</a:t>
            </a:r>
          </a:p>
        </p:txBody>
      </p:sp>
      <p:sp>
        <p:nvSpPr>
          <p:cNvPr id="20" name="Freeform 20" descr="Formula"/>
          <p:cNvSpPr/>
          <p:nvPr/>
        </p:nvSpPr>
        <p:spPr>
          <a:xfrm>
            <a:off x="9326332" y="4088831"/>
            <a:ext cx="7293303" cy="2109338"/>
          </a:xfrm>
          <a:custGeom>
            <a:avLst/>
            <a:gdLst/>
            <a:ahLst/>
            <a:cxnLst/>
            <a:rect l="l" t="t" r="r" b="b"/>
            <a:pathLst>
              <a:path w="7293303" h="2109338">
                <a:moveTo>
                  <a:pt x="0" y="0"/>
                </a:moveTo>
                <a:lnTo>
                  <a:pt x="7293303" y="0"/>
                </a:lnTo>
                <a:lnTo>
                  <a:pt x="7293303" y="2109338"/>
                </a:lnTo>
                <a:lnTo>
                  <a:pt x="0" y="2109338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787327" y="3907790"/>
            <a:ext cx="14713346" cy="2623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Previous measures focused on </a:t>
            </a:r>
            <a:r>
              <a:rPr lang="en-US" sz="6999" b="1">
                <a:solidFill>
                  <a:srgbClr val="FF3131"/>
                </a:solidFill>
                <a:latin typeface="DM Sans Bold"/>
                <a:ea typeface="DM Sans Bold"/>
                <a:cs typeface="DM Sans Bold"/>
                <a:sym typeface="DM Sans Bold"/>
              </a:rPr>
              <a:t>loss </a:t>
            </a: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but what if I want to see </a:t>
            </a:r>
            <a:r>
              <a:rPr lang="en-US" sz="6999" b="1">
                <a:solidFill>
                  <a:srgbClr val="00BF63"/>
                </a:solidFill>
                <a:latin typeface="DM Sans Bold"/>
                <a:ea typeface="DM Sans Bold"/>
                <a:cs typeface="DM Sans Bold"/>
                <a:sym typeface="DM Sans Bold"/>
              </a:rPr>
              <a:t>performance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9776853" y="2050336"/>
            <a:ext cx="7084117" cy="5644962"/>
          </a:xfrm>
          <a:custGeom>
            <a:avLst/>
            <a:gdLst/>
            <a:ahLst/>
            <a:cxnLst/>
            <a:rect l="l" t="t" r="r" b="b"/>
            <a:pathLst>
              <a:path w="7084117" h="5644962">
                <a:moveTo>
                  <a:pt x="0" y="0"/>
                </a:moveTo>
                <a:lnTo>
                  <a:pt x="7084117" y="0"/>
                </a:lnTo>
                <a:lnTo>
                  <a:pt x="7084117" y="5644962"/>
                </a:lnTo>
                <a:lnTo>
                  <a:pt x="0" y="5644962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7" name="TextBox 17"/>
          <p:cNvSpPr txBox="1"/>
          <p:nvPr/>
        </p:nvSpPr>
        <p:spPr>
          <a:xfrm>
            <a:off x="1028700" y="4718566"/>
            <a:ext cx="8115300" cy="2352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24"/>
              </a:lnSpc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SST refers to sum of square total which gets error around mean line</a:t>
            </a:r>
          </a:p>
          <a:p>
            <a:pPr algn="l">
              <a:lnSpc>
                <a:spcPts val="4724"/>
              </a:lnSpc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In other words it is variance of data</a:t>
            </a:r>
          </a:p>
        </p:txBody>
      </p:sp>
      <p:sp>
        <p:nvSpPr>
          <p:cNvPr id="18" name="Freeform 18" descr="Formula"/>
          <p:cNvSpPr/>
          <p:nvPr/>
        </p:nvSpPr>
        <p:spPr>
          <a:xfrm>
            <a:off x="1028700" y="1812489"/>
            <a:ext cx="8115300" cy="2186757"/>
          </a:xfrm>
          <a:custGeom>
            <a:avLst/>
            <a:gdLst/>
            <a:ahLst/>
            <a:cxnLst/>
            <a:rect l="l" t="t" r="r" b="b"/>
            <a:pathLst>
              <a:path w="8115300" h="2186757">
                <a:moveTo>
                  <a:pt x="0" y="0"/>
                </a:moveTo>
                <a:lnTo>
                  <a:pt x="8115300" y="0"/>
                </a:lnTo>
                <a:lnTo>
                  <a:pt x="8115300" y="2186757"/>
                </a:lnTo>
                <a:lnTo>
                  <a:pt x="0" y="2186757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10009840" y="2215172"/>
            <a:ext cx="7084117" cy="5644962"/>
          </a:xfrm>
          <a:custGeom>
            <a:avLst/>
            <a:gdLst/>
            <a:ahLst/>
            <a:cxnLst/>
            <a:rect l="l" t="t" r="r" b="b"/>
            <a:pathLst>
              <a:path w="7084117" h="5644962">
                <a:moveTo>
                  <a:pt x="0" y="0"/>
                </a:moveTo>
                <a:lnTo>
                  <a:pt x="7084117" y="0"/>
                </a:lnTo>
                <a:lnTo>
                  <a:pt x="7084117" y="5644962"/>
                </a:lnTo>
                <a:lnTo>
                  <a:pt x="0" y="5644962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7" name="TextBox 17"/>
          <p:cNvSpPr txBox="1"/>
          <p:nvPr/>
        </p:nvSpPr>
        <p:spPr>
          <a:xfrm>
            <a:off x="1028700" y="4718566"/>
            <a:ext cx="8115300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24"/>
              </a:lnSpc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SSE refers to sum of square estimated which calculate error of our regression model</a:t>
            </a:r>
          </a:p>
        </p:txBody>
      </p:sp>
      <p:sp>
        <p:nvSpPr>
          <p:cNvPr id="18" name="Freeform 18" descr="Formula"/>
          <p:cNvSpPr/>
          <p:nvPr/>
        </p:nvSpPr>
        <p:spPr>
          <a:xfrm>
            <a:off x="1028700" y="2371030"/>
            <a:ext cx="8115300" cy="2173741"/>
          </a:xfrm>
          <a:custGeom>
            <a:avLst/>
            <a:gdLst/>
            <a:ahLst/>
            <a:cxnLst/>
            <a:rect l="l" t="t" r="r" b="b"/>
            <a:pathLst>
              <a:path w="8115300" h="2173741">
                <a:moveTo>
                  <a:pt x="0" y="0"/>
                </a:moveTo>
                <a:lnTo>
                  <a:pt x="8115300" y="0"/>
                </a:lnTo>
                <a:lnTo>
                  <a:pt x="8115300" y="2173741"/>
                </a:lnTo>
                <a:lnTo>
                  <a:pt x="0" y="2173741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10047082" y="2244848"/>
            <a:ext cx="7046875" cy="5615286"/>
          </a:xfrm>
          <a:custGeom>
            <a:avLst/>
            <a:gdLst/>
            <a:ahLst/>
            <a:cxnLst/>
            <a:rect l="l" t="t" r="r" b="b"/>
            <a:pathLst>
              <a:path w="7046875" h="5615286">
                <a:moveTo>
                  <a:pt x="0" y="0"/>
                </a:moveTo>
                <a:lnTo>
                  <a:pt x="7046875" y="0"/>
                </a:lnTo>
                <a:lnTo>
                  <a:pt x="7046875" y="5615286"/>
                </a:lnTo>
                <a:lnTo>
                  <a:pt x="0" y="5615286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7" name="TextBox 17"/>
          <p:cNvSpPr txBox="1"/>
          <p:nvPr/>
        </p:nvSpPr>
        <p:spPr>
          <a:xfrm>
            <a:off x="1028700" y="4718566"/>
            <a:ext cx="8115300" cy="353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24"/>
              </a:lnSpc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R2 refers to R-squared it measures how our model performs better than base line (mean)</a:t>
            </a:r>
          </a:p>
          <a:p>
            <a:pPr algn="l">
              <a:lnSpc>
                <a:spcPts val="4724"/>
              </a:lnSpc>
            </a:pPr>
            <a:r>
              <a:rPr lang="en-US" sz="3499" spc="20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Its values range from 0 to 1 as we approach 1 our model performs good</a:t>
            </a:r>
          </a:p>
        </p:txBody>
      </p:sp>
      <p:sp>
        <p:nvSpPr>
          <p:cNvPr id="18" name="Freeform 18" descr="Formula"/>
          <p:cNvSpPr/>
          <p:nvPr/>
        </p:nvSpPr>
        <p:spPr>
          <a:xfrm>
            <a:off x="1099919" y="2692689"/>
            <a:ext cx="8115300" cy="1237310"/>
          </a:xfrm>
          <a:custGeom>
            <a:avLst/>
            <a:gdLst/>
            <a:ahLst/>
            <a:cxnLst/>
            <a:rect l="l" t="t" r="r" b="b"/>
            <a:pathLst>
              <a:path w="8115300" h="1237310">
                <a:moveTo>
                  <a:pt x="0" y="0"/>
                </a:moveTo>
                <a:lnTo>
                  <a:pt x="8115300" y="0"/>
                </a:lnTo>
                <a:lnTo>
                  <a:pt x="8115300" y="1237311"/>
                </a:lnTo>
                <a:lnTo>
                  <a:pt x="0" y="1237311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graphicFrame>
        <p:nvGraphicFramePr>
          <p:cNvPr id="16" name="Table 16"/>
          <p:cNvGraphicFramePr>
            <a:graphicFrameLocks noGrp="1"/>
          </p:cNvGraphicFramePr>
          <p:nvPr/>
        </p:nvGraphicFramePr>
        <p:xfrm>
          <a:off x="1028700" y="2106234"/>
          <a:ext cx="16230600" cy="7294351"/>
        </p:xfrm>
        <a:graphic>
          <a:graphicData uri="http://schemas.openxmlformats.org/drawingml/2006/table">
            <a:tbl>
              <a:tblPr/>
              <a:tblGrid>
                <a:gridCol w="4156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570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345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828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4795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4AAD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Metric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4AAD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Range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4AAD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When to use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4AAD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Sensitive to Outliers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4169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MAE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for models where robustness to outliers is important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34169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MSE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use for applications where large errors need to be penalized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YES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39030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RMSE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use for applications where large errors need to be penalized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YES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39030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R2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Use R² to assess the overall goodness-of-fit of the model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</a:t>
                      </a:r>
                      <a:endParaRPr lang="en-US" sz="1100"/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" name="TextBox 17"/>
          <p:cNvSpPr txBox="1"/>
          <p:nvPr/>
        </p:nvSpPr>
        <p:spPr>
          <a:xfrm>
            <a:off x="7280619" y="952500"/>
            <a:ext cx="3726762" cy="862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19"/>
              </a:lnSpc>
            </a:pPr>
            <a:r>
              <a:rPr lang="en-US" sz="5199" b="1" spc="31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Summary</a:t>
            </a:r>
          </a:p>
        </p:txBody>
      </p:sp>
      <p:sp>
        <p:nvSpPr>
          <p:cNvPr id="18" name="Freeform 18" descr="Formula"/>
          <p:cNvSpPr/>
          <p:nvPr/>
        </p:nvSpPr>
        <p:spPr>
          <a:xfrm>
            <a:off x="6829410" y="4158800"/>
            <a:ext cx="902417" cy="360967"/>
          </a:xfrm>
          <a:custGeom>
            <a:avLst/>
            <a:gdLst/>
            <a:ahLst/>
            <a:cxnLst/>
            <a:rect l="l" t="t" r="r" b="b"/>
            <a:pathLst>
              <a:path w="902417" h="360967">
                <a:moveTo>
                  <a:pt x="0" y="0"/>
                </a:moveTo>
                <a:lnTo>
                  <a:pt x="902417" y="0"/>
                </a:lnTo>
                <a:lnTo>
                  <a:pt x="902417" y="360967"/>
                </a:lnTo>
                <a:lnTo>
                  <a:pt x="0" y="360967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9" name="Freeform 19" descr="Formula"/>
          <p:cNvSpPr/>
          <p:nvPr/>
        </p:nvSpPr>
        <p:spPr>
          <a:xfrm>
            <a:off x="6829410" y="7187125"/>
            <a:ext cx="902417" cy="360967"/>
          </a:xfrm>
          <a:custGeom>
            <a:avLst/>
            <a:gdLst/>
            <a:ahLst/>
            <a:cxnLst/>
            <a:rect l="l" t="t" r="r" b="b"/>
            <a:pathLst>
              <a:path w="902417" h="360967">
                <a:moveTo>
                  <a:pt x="0" y="0"/>
                </a:moveTo>
                <a:lnTo>
                  <a:pt x="902417" y="0"/>
                </a:lnTo>
                <a:lnTo>
                  <a:pt x="902417" y="360967"/>
                </a:lnTo>
                <a:lnTo>
                  <a:pt x="0" y="360967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20" name="Freeform 20" descr="Formula"/>
          <p:cNvSpPr/>
          <p:nvPr/>
        </p:nvSpPr>
        <p:spPr>
          <a:xfrm>
            <a:off x="6829410" y="5766088"/>
            <a:ext cx="902417" cy="360967"/>
          </a:xfrm>
          <a:custGeom>
            <a:avLst/>
            <a:gdLst/>
            <a:ahLst/>
            <a:cxnLst/>
            <a:rect l="l" t="t" r="r" b="b"/>
            <a:pathLst>
              <a:path w="902417" h="360967">
                <a:moveTo>
                  <a:pt x="0" y="0"/>
                </a:moveTo>
                <a:lnTo>
                  <a:pt x="902417" y="0"/>
                </a:lnTo>
                <a:lnTo>
                  <a:pt x="902417" y="360966"/>
                </a:lnTo>
                <a:lnTo>
                  <a:pt x="0" y="360966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21" name="Freeform 21" descr="Formula"/>
          <p:cNvSpPr/>
          <p:nvPr/>
        </p:nvSpPr>
        <p:spPr>
          <a:xfrm>
            <a:off x="6829410" y="8591161"/>
            <a:ext cx="853644" cy="426822"/>
          </a:xfrm>
          <a:custGeom>
            <a:avLst/>
            <a:gdLst/>
            <a:ahLst/>
            <a:cxnLst/>
            <a:rect l="l" t="t" r="r" b="b"/>
            <a:pathLst>
              <a:path w="853644" h="426822">
                <a:moveTo>
                  <a:pt x="0" y="0"/>
                </a:moveTo>
                <a:lnTo>
                  <a:pt x="853644" y="0"/>
                </a:lnTo>
                <a:lnTo>
                  <a:pt x="853644" y="426822"/>
                </a:lnTo>
                <a:lnTo>
                  <a:pt x="0" y="426822"/>
                </a:lnTo>
                <a:lnTo>
                  <a:pt x="0" y="0"/>
                </a:lnTo>
                <a:close/>
              </a:path>
            </a:pathLst>
          </a:custGeom>
          <a:blipFill>
            <a:blip r:embed="rId31">
              <a:extLst>
                <a:ext uri="{96DAC541-7B7A-43D3-8B79-37D633B846F1}">
                  <asvg:svgBlip xmlns:asvg="http://schemas.microsoft.com/office/drawing/2016/SVG/main" r:embed="rId3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787327" y="3907790"/>
            <a:ext cx="14713346" cy="2623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After Learning Evaluation lets see how we deal with our data to train and evaluate our model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787327" y="4765040"/>
            <a:ext cx="14713346" cy="909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In Previous Session.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grpSp>
        <p:nvGrpSpPr>
          <p:cNvPr id="16" name="Group 16"/>
          <p:cNvGrpSpPr/>
          <p:nvPr/>
        </p:nvGrpSpPr>
        <p:grpSpPr>
          <a:xfrm>
            <a:off x="4155945" y="3238500"/>
            <a:ext cx="3810000" cy="3810000"/>
            <a:chOff x="0" y="0"/>
            <a:chExt cx="1003457" cy="100345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03457" cy="1003457"/>
            </a:xfrm>
            <a:custGeom>
              <a:avLst/>
              <a:gdLst/>
              <a:ahLst/>
              <a:cxnLst/>
              <a:rect l="l" t="t" r="r" b="b"/>
              <a:pathLst>
                <a:path w="1003457" h="1003457">
                  <a:moveTo>
                    <a:pt x="0" y="0"/>
                  </a:moveTo>
                  <a:lnTo>
                    <a:pt x="1003457" y="0"/>
                  </a:lnTo>
                  <a:lnTo>
                    <a:pt x="1003457" y="1003457"/>
                  </a:lnTo>
                  <a:lnTo>
                    <a:pt x="0" y="1003457"/>
                  </a:lnTo>
                  <a:close/>
                </a:path>
              </a:pathLst>
            </a:custGeom>
            <a:solidFill>
              <a:srgbClr val="8AB7E2"/>
            </a:solidFill>
          </p:spPr>
          <p:txBody>
            <a:bodyPr/>
            <a:lstStyle/>
            <a:p>
              <a:endParaRPr lang="ar-EG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66675"/>
              <a:ext cx="1003457" cy="9367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6"/>
                </a:lnSpc>
              </a:pPr>
              <a:r>
                <a:rPr lang="en-US" sz="4200" spc="29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Data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6418547" y="4962842"/>
            <a:ext cx="952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pSp>
        <p:nvGrpSpPr>
          <p:cNvPr id="20" name="Group 20"/>
          <p:cNvGrpSpPr/>
          <p:nvPr/>
        </p:nvGrpSpPr>
        <p:grpSpPr>
          <a:xfrm>
            <a:off x="8021603" y="3238500"/>
            <a:ext cx="6110452" cy="3810000"/>
            <a:chOff x="0" y="0"/>
            <a:chExt cx="8147269" cy="5080000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1934308"/>
              <a:ext cx="2993059" cy="1211384"/>
              <a:chOff x="0" y="0"/>
              <a:chExt cx="1246127" cy="50434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1246127" cy="504346"/>
              </a:xfrm>
              <a:custGeom>
                <a:avLst/>
                <a:gdLst/>
                <a:ahLst/>
                <a:cxnLst/>
                <a:rect l="l" t="t" r="r" b="b"/>
                <a:pathLst>
                  <a:path w="1246127" h="504346">
                    <a:moveTo>
                      <a:pt x="1246127" y="252173"/>
                    </a:moveTo>
                    <a:lnTo>
                      <a:pt x="839727" y="0"/>
                    </a:lnTo>
                    <a:lnTo>
                      <a:pt x="839727" y="203200"/>
                    </a:lnTo>
                    <a:lnTo>
                      <a:pt x="0" y="203200"/>
                    </a:lnTo>
                    <a:lnTo>
                      <a:pt x="0" y="301146"/>
                    </a:lnTo>
                    <a:lnTo>
                      <a:pt x="839727" y="301146"/>
                    </a:lnTo>
                    <a:lnTo>
                      <a:pt x="839727" y="504346"/>
                    </a:lnTo>
                    <a:lnTo>
                      <a:pt x="1246127" y="252173"/>
                    </a:lnTo>
                    <a:close/>
                  </a:path>
                </a:pathLst>
              </a:custGeom>
              <a:solidFill>
                <a:srgbClr val="00BF63"/>
              </a:solidFill>
            </p:spPr>
            <p:txBody>
              <a:bodyPr/>
              <a:lstStyle/>
              <a:p>
                <a:endParaRPr lang="ar-EG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165100"/>
                <a:ext cx="1144527" cy="13604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3067269" y="0"/>
              <a:ext cx="5080000" cy="5080000"/>
              <a:chOff x="0" y="0"/>
              <a:chExt cx="1003457" cy="1003457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003457" cy="1003457"/>
              </a:xfrm>
              <a:custGeom>
                <a:avLst/>
                <a:gdLst/>
                <a:ahLst/>
                <a:cxnLst/>
                <a:rect l="l" t="t" r="r" b="b"/>
                <a:pathLst>
                  <a:path w="1003457" h="1003457">
                    <a:moveTo>
                      <a:pt x="0" y="0"/>
                    </a:moveTo>
                    <a:lnTo>
                      <a:pt x="1003457" y="0"/>
                    </a:lnTo>
                    <a:lnTo>
                      <a:pt x="1003457" y="1003457"/>
                    </a:lnTo>
                    <a:lnTo>
                      <a:pt x="0" y="1003457"/>
                    </a:lnTo>
                    <a:close/>
                  </a:path>
                </a:pathLst>
              </a:custGeom>
              <a:solidFill>
                <a:srgbClr val="8AB7E2"/>
              </a:solidFill>
            </p:spPr>
            <p:txBody>
              <a:bodyPr/>
              <a:lstStyle/>
              <a:p>
                <a:endParaRPr lang="ar-EG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66675"/>
                <a:ext cx="1003457" cy="93678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326"/>
                  </a:lnSpc>
                </a:pPr>
                <a:r>
                  <a:rPr lang="en-US" sz="4200" spc="298">
                    <a:solidFill>
                      <a:srgbClr val="FFFFFF"/>
                    </a:solidFill>
                    <a:latin typeface="DM Sans"/>
                    <a:ea typeface="DM Sans"/>
                    <a:cs typeface="DM Sans"/>
                    <a:sym typeface="DM Sans"/>
                  </a:rPr>
                  <a:t>Train</a:t>
                </a:r>
              </a:p>
            </p:txBody>
          </p:sp>
        </p:grpSp>
      </p:grpSp>
      <p:sp>
        <p:nvSpPr>
          <p:cNvPr id="27" name="TextBox 27"/>
          <p:cNvSpPr txBox="1"/>
          <p:nvPr/>
        </p:nvSpPr>
        <p:spPr>
          <a:xfrm>
            <a:off x="4790926" y="1261943"/>
            <a:ext cx="8706148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Training our model on entire data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787327" y="4708477"/>
            <a:ext cx="14713346" cy="176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Is it a good choice to train model on entire data?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grpSp>
        <p:nvGrpSpPr>
          <p:cNvPr id="16" name="Group 16"/>
          <p:cNvGrpSpPr/>
          <p:nvPr/>
        </p:nvGrpSpPr>
        <p:grpSpPr>
          <a:xfrm>
            <a:off x="4155945" y="3238500"/>
            <a:ext cx="3810000" cy="3810000"/>
            <a:chOff x="0" y="0"/>
            <a:chExt cx="1003457" cy="100345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03457" cy="1003457"/>
            </a:xfrm>
            <a:custGeom>
              <a:avLst/>
              <a:gdLst/>
              <a:ahLst/>
              <a:cxnLst/>
              <a:rect l="l" t="t" r="r" b="b"/>
              <a:pathLst>
                <a:path w="1003457" h="1003457">
                  <a:moveTo>
                    <a:pt x="0" y="0"/>
                  </a:moveTo>
                  <a:lnTo>
                    <a:pt x="1003457" y="0"/>
                  </a:lnTo>
                  <a:lnTo>
                    <a:pt x="1003457" y="1003457"/>
                  </a:lnTo>
                  <a:lnTo>
                    <a:pt x="0" y="1003457"/>
                  </a:lnTo>
                  <a:close/>
                </a:path>
              </a:pathLst>
            </a:custGeom>
            <a:solidFill>
              <a:srgbClr val="8AB7E2"/>
            </a:solidFill>
          </p:spPr>
          <p:txBody>
            <a:bodyPr/>
            <a:lstStyle/>
            <a:p>
              <a:endParaRPr lang="ar-EG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66675"/>
              <a:ext cx="1003457" cy="9367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6"/>
                </a:lnSpc>
              </a:pPr>
              <a:r>
                <a:rPr lang="en-US" sz="4200" spc="29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Data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021603" y="4689231"/>
            <a:ext cx="2244794" cy="908538"/>
            <a:chOff x="0" y="0"/>
            <a:chExt cx="1246127" cy="50434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46127" cy="504346"/>
            </a:xfrm>
            <a:custGeom>
              <a:avLst/>
              <a:gdLst/>
              <a:ahLst/>
              <a:cxnLst/>
              <a:rect l="l" t="t" r="r" b="b"/>
              <a:pathLst>
                <a:path w="1246127" h="504346">
                  <a:moveTo>
                    <a:pt x="1246127" y="252173"/>
                  </a:moveTo>
                  <a:lnTo>
                    <a:pt x="839727" y="0"/>
                  </a:lnTo>
                  <a:lnTo>
                    <a:pt x="839727" y="203200"/>
                  </a:lnTo>
                  <a:lnTo>
                    <a:pt x="0" y="203200"/>
                  </a:lnTo>
                  <a:lnTo>
                    <a:pt x="0" y="301146"/>
                  </a:lnTo>
                  <a:lnTo>
                    <a:pt x="839727" y="301146"/>
                  </a:lnTo>
                  <a:lnTo>
                    <a:pt x="839727" y="504346"/>
                  </a:lnTo>
                  <a:lnTo>
                    <a:pt x="1246127" y="252173"/>
                  </a:lnTo>
                  <a:close/>
                </a:path>
              </a:pathLst>
            </a:custGeom>
            <a:solidFill>
              <a:srgbClr val="00BF63"/>
            </a:solidFill>
          </p:spPr>
          <p:txBody>
            <a:bodyPr/>
            <a:lstStyle/>
            <a:p>
              <a:endParaRPr lang="ar-EG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65100"/>
              <a:ext cx="1144527" cy="1360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418547" y="4962842"/>
            <a:ext cx="952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pSp>
        <p:nvGrpSpPr>
          <p:cNvPr id="23" name="Group 23"/>
          <p:cNvGrpSpPr/>
          <p:nvPr/>
        </p:nvGrpSpPr>
        <p:grpSpPr>
          <a:xfrm>
            <a:off x="10322055" y="3248025"/>
            <a:ext cx="4076270" cy="3810000"/>
            <a:chOff x="0" y="0"/>
            <a:chExt cx="1003457" cy="100345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03457" cy="1003457"/>
            </a:xfrm>
            <a:custGeom>
              <a:avLst/>
              <a:gdLst/>
              <a:ahLst/>
              <a:cxnLst/>
              <a:rect l="l" t="t" r="r" b="b"/>
              <a:pathLst>
                <a:path w="1003457" h="1003457">
                  <a:moveTo>
                    <a:pt x="0" y="0"/>
                  </a:moveTo>
                  <a:lnTo>
                    <a:pt x="1003457" y="0"/>
                  </a:lnTo>
                  <a:lnTo>
                    <a:pt x="1003457" y="1003457"/>
                  </a:lnTo>
                  <a:lnTo>
                    <a:pt x="0" y="1003457"/>
                  </a:lnTo>
                  <a:close/>
                </a:path>
              </a:pathLst>
            </a:custGeom>
            <a:solidFill>
              <a:srgbClr val="8AB7E2"/>
            </a:solidFill>
          </p:spPr>
          <p:txBody>
            <a:bodyPr/>
            <a:lstStyle/>
            <a:p>
              <a:endParaRPr lang="ar-EG" dirty="0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66675"/>
              <a:ext cx="1003457" cy="9367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6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4209678" y="1261943"/>
            <a:ext cx="9868644" cy="145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Training our model on training subset </a:t>
            </a:r>
          </a:p>
          <a:p>
            <a:pPr algn="ctr">
              <a:lnSpc>
                <a:spcPts val="5880"/>
              </a:lnSpc>
            </a:pPr>
            <a:r>
              <a:rPr lang="en-US" sz="4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and evaluate it on test subset</a:t>
            </a:r>
          </a:p>
        </p:txBody>
      </p:sp>
      <p:sp>
        <p:nvSpPr>
          <p:cNvPr id="27" name="AutoShape 27"/>
          <p:cNvSpPr/>
          <p:nvPr/>
        </p:nvSpPr>
        <p:spPr>
          <a:xfrm>
            <a:off x="10322055" y="5946571"/>
            <a:ext cx="3810000" cy="0"/>
          </a:xfrm>
          <a:prstGeom prst="line">
            <a:avLst/>
          </a:prstGeom>
          <a:ln w="66675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ar-EG"/>
          </a:p>
        </p:txBody>
      </p:sp>
      <p:sp>
        <p:nvSpPr>
          <p:cNvPr id="28" name="TextBox 28"/>
          <p:cNvSpPr txBox="1"/>
          <p:nvPr/>
        </p:nvSpPr>
        <p:spPr>
          <a:xfrm>
            <a:off x="9139238" y="4819967"/>
            <a:ext cx="952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/>
          </a:p>
        </p:txBody>
      </p:sp>
      <p:sp>
        <p:nvSpPr>
          <p:cNvPr id="29" name="TextBox 29"/>
          <p:cNvSpPr txBox="1"/>
          <p:nvPr/>
        </p:nvSpPr>
        <p:spPr>
          <a:xfrm>
            <a:off x="11576527" y="4492307"/>
            <a:ext cx="1603331" cy="7213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b="1" dirty="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Train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657638" y="6176510"/>
            <a:ext cx="1138833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Test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787327" y="4279852"/>
            <a:ext cx="14713346" cy="2623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This data subset is better than taking entire data for training,</a:t>
            </a:r>
          </a:p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but there is a hidden </a:t>
            </a:r>
            <a:r>
              <a:rPr lang="en-US" sz="6999" b="1">
                <a:solidFill>
                  <a:srgbClr val="FF3131"/>
                </a:solidFill>
                <a:latin typeface="DM Sans Bold"/>
                <a:ea typeface="DM Sans Bold"/>
                <a:cs typeface="DM Sans Bold"/>
                <a:sym typeface="DM Sans Bold"/>
              </a:rPr>
              <a:t>problem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10994934" y="2091045"/>
            <a:ext cx="6264366" cy="6104909"/>
          </a:xfrm>
          <a:custGeom>
            <a:avLst/>
            <a:gdLst/>
            <a:ahLst/>
            <a:cxnLst/>
            <a:rect l="l" t="t" r="r" b="b"/>
            <a:pathLst>
              <a:path w="6264366" h="6104909">
                <a:moveTo>
                  <a:pt x="0" y="0"/>
                </a:moveTo>
                <a:lnTo>
                  <a:pt x="6264366" y="0"/>
                </a:lnTo>
                <a:lnTo>
                  <a:pt x="6264366" y="6104910"/>
                </a:lnTo>
                <a:lnTo>
                  <a:pt x="0" y="61049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TextBox 4"/>
          <p:cNvSpPr txBox="1"/>
          <p:nvPr/>
        </p:nvSpPr>
        <p:spPr>
          <a:xfrm>
            <a:off x="1504950" y="2345718"/>
            <a:ext cx="8960061" cy="2282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30"/>
              </a:lnSpc>
            </a:pPr>
            <a:r>
              <a:rPr lang="en-US" sz="90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What is that </a:t>
            </a:r>
            <a:r>
              <a:rPr lang="en-US" sz="9000" b="1">
                <a:solidFill>
                  <a:srgbClr val="FF3131"/>
                </a:solidFill>
                <a:latin typeface="DM Sans Bold"/>
                <a:ea typeface="DM Sans Bold"/>
                <a:cs typeface="DM Sans Bold"/>
                <a:sym typeface="DM Sans Bold"/>
              </a:rPr>
              <a:t>problem</a:t>
            </a:r>
            <a:r>
              <a:rPr lang="en-US" sz="90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04950" y="4778982"/>
            <a:ext cx="7707571" cy="2167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20"/>
              </a:lnSpc>
              <a:spcBef>
                <a:spcPct val="0"/>
              </a:spcBef>
            </a:pPr>
            <a:r>
              <a:rPr lang="en-US" sz="3200" spc="19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Repetition of evaluation on same test data subset leads to that model will try to adapt for this test subset and it will not generalize</a:t>
            </a:r>
          </a:p>
        </p:txBody>
      </p:sp>
      <p:sp>
        <p:nvSpPr>
          <p:cNvPr id="6" name="Freeform 6"/>
          <p:cNvSpPr/>
          <p:nvPr/>
        </p:nvSpPr>
        <p:spPr>
          <a:xfrm>
            <a:off x="15353489" y="8540136"/>
            <a:ext cx="4602314" cy="3618569"/>
          </a:xfrm>
          <a:custGeom>
            <a:avLst/>
            <a:gdLst/>
            <a:ahLst/>
            <a:cxnLst/>
            <a:rect l="l" t="t" r="r" b="b"/>
            <a:pathLst>
              <a:path w="4602314" h="3618569">
                <a:moveTo>
                  <a:pt x="0" y="0"/>
                </a:moveTo>
                <a:lnTo>
                  <a:pt x="4602314" y="0"/>
                </a:lnTo>
                <a:lnTo>
                  <a:pt x="4602314" y="3618570"/>
                </a:lnTo>
                <a:lnTo>
                  <a:pt x="0" y="36185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-674156" y="-1072630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8" y="0"/>
                </a:lnTo>
                <a:lnTo>
                  <a:pt x="4899948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9144000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5003948" y="-1890601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2" y="0"/>
                </a:lnTo>
                <a:lnTo>
                  <a:pt x="2892762" y="2919301"/>
                </a:lnTo>
                <a:lnTo>
                  <a:pt x="0" y="291930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-5282649">
            <a:off x="16004285" y="265374"/>
            <a:ext cx="4017207" cy="1370872"/>
          </a:xfrm>
          <a:custGeom>
            <a:avLst/>
            <a:gdLst/>
            <a:ahLst/>
            <a:cxnLst/>
            <a:rect l="l" t="t" r="r" b="b"/>
            <a:pathLst>
              <a:path w="4017207" h="1370872">
                <a:moveTo>
                  <a:pt x="0" y="0"/>
                </a:moveTo>
                <a:lnTo>
                  <a:pt x="4017207" y="0"/>
                </a:lnTo>
                <a:lnTo>
                  <a:pt x="4017207" y="1370872"/>
                </a:lnTo>
                <a:lnTo>
                  <a:pt x="0" y="137087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787327" y="4765040"/>
            <a:ext cx="14713346" cy="909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So, what is the </a:t>
            </a:r>
            <a:r>
              <a:rPr lang="en-US" sz="6999" b="1">
                <a:solidFill>
                  <a:srgbClr val="00BF63"/>
                </a:solidFill>
                <a:latin typeface="DM Sans Bold"/>
                <a:ea typeface="DM Sans Bold"/>
                <a:cs typeface="DM Sans Bold"/>
                <a:sym typeface="DM Sans Bold"/>
              </a:rPr>
              <a:t>solution</a:t>
            </a: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?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grpSp>
        <p:nvGrpSpPr>
          <p:cNvPr id="16" name="Group 16"/>
          <p:cNvGrpSpPr/>
          <p:nvPr/>
        </p:nvGrpSpPr>
        <p:grpSpPr>
          <a:xfrm>
            <a:off x="7753915" y="3275122"/>
            <a:ext cx="3516271" cy="3516271"/>
            <a:chOff x="0" y="0"/>
            <a:chExt cx="1003457" cy="100345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03457" cy="1003457"/>
            </a:xfrm>
            <a:custGeom>
              <a:avLst/>
              <a:gdLst/>
              <a:ahLst/>
              <a:cxnLst/>
              <a:rect l="l" t="t" r="r" b="b"/>
              <a:pathLst>
                <a:path w="1003457" h="1003457">
                  <a:moveTo>
                    <a:pt x="0" y="0"/>
                  </a:moveTo>
                  <a:lnTo>
                    <a:pt x="1003457" y="0"/>
                  </a:lnTo>
                  <a:lnTo>
                    <a:pt x="1003457" y="1003457"/>
                  </a:lnTo>
                  <a:lnTo>
                    <a:pt x="0" y="1003457"/>
                  </a:lnTo>
                  <a:close/>
                </a:path>
              </a:pathLst>
            </a:custGeom>
            <a:solidFill>
              <a:srgbClr val="8AB7E2"/>
            </a:solidFill>
          </p:spPr>
          <p:txBody>
            <a:bodyPr/>
            <a:lstStyle/>
            <a:p>
              <a:endParaRPr lang="ar-EG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66675"/>
              <a:ext cx="1003457" cy="9367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6"/>
                </a:lnSpc>
              </a:pPr>
              <a:r>
                <a:rPr lang="en-US" sz="4200" spc="29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Data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321553" y="4614010"/>
            <a:ext cx="2071734" cy="838495"/>
            <a:chOff x="0" y="0"/>
            <a:chExt cx="1246127" cy="50434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46127" cy="504346"/>
            </a:xfrm>
            <a:custGeom>
              <a:avLst/>
              <a:gdLst/>
              <a:ahLst/>
              <a:cxnLst/>
              <a:rect l="l" t="t" r="r" b="b"/>
              <a:pathLst>
                <a:path w="1246127" h="504346">
                  <a:moveTo>
                    <a:pt x="1246127" y="252173"/>
                  </a:moveTo>
                  <a:lnTo>
                    <a:pt x="839727" y="0"/>
                  </a:lnTo>
                  <a:lnTo>
                    <a:pt x="839727" y="203200"/>
                  </a:lnTo>
                  <a:lnTo>
                    <a:pt x="0" y="203200"/>
                  </a:lnTo>
                  <a:lnTo>
                    <a:pt x="0" y="301146"/>
                  </a:lnTo>
                  <a:lnTo>
                    <a:pt x="839727" y="301146"/>
                  </a:lnTo>
                  <a:lnTo>
                    <a:pt x="839727" y="504346"/>
                  </a:lnTo>
                  <a:lnTo>
                    <a:pt x="1246127" y="252173"/>
                  </a:lnTo>
                  <a:close/>
                </a:path>
              </a:pathLst>
            </a:custGeom>
            <a:solidFill>
              <a:srgbClr val="00BF63"/>
            </a:solidFill>
          </p:spPr>
          <p:txBody>
            <a:bodyPr/>
            <a:lstStyle/>
            <a:p>
              <a:endParaRPr lang="ar-EG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65100"/>
              <a:ext cx="1144527" cy="1360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9842084" y="4873116"/>
            <a:ext cx="8791" cy="291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54"/>
              </a:lnSpc>
              <a:spcBef>
                <a:spcPct val="0"/>
              </a:spcBef>
            </a:pPr>
            <a:endParaRPr/>
          </a:p>
        </p:txBody>
      </p:sp>
      <p:grpSp>
        <p:nvGrpSpPr>
          <p:cNvPr id="23" name="Group 23"/>
          <p:cNvGrpSpPr/>
          <p:nvPr/>
        </p:nvGrpSpPr>
        <p:grpSpPr>
          <a:xfrm>
            <a:off x="13444653" y="3283913"/>
            <a:ext cx="3516271" cy="3516271"/>
            <a:chOff x="0" y="0"/>
            <a:chExt cx="1003457" cy="100345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03457" cy="1003457"/>
            </a:xfrm>
            <a:custGeom>
              <a:avLst/>
              <a:gdLst/>
              <a:ahLst/>
              <a:cxnLst/>
              <a:rect l="l" t="t" r="r" b="b"/>
              <a:pathLst>
                <a:path w="1003457" h="1003457">
                  <a:moveTo>
                    <a:pt x="0" y="0"/>
                  </a:moveTo>
                  <a:lnTo>
                    <a:pt x="1003457" y="0"/>
                  </a:lnTo>
                  <a:lnTo>
                    <a:pt x="1003457" y="1003457"/>
                  </a:lnTo>
                  <a:lnTo>
                    <a:pt x="0" y="1003457"/>
                  </a:lnTo>
                  <a:close/>
                </a:path>
              </a:pathLst>
            </a:custGeom>
            <a:solidFill>
              <a:srgbClr val="8AB7E2"/>
            </a:solidFill>
          </p:spPr>
          <p:txBody>
            <a:bodyPr/>
            <a:lstStyle/>
            <a:p>
              <a:endParaRPr lang="ar-EG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66675"/>
              <a:ext cx="1003457" cy="9367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6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949558" y="2622359"/>
            <a:ext cx="6373982" cy="368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 b="1">
                <a:solidFill>
                  <a:srgbClr val="00BF63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Solution:</a:t>
            </a:r>
          </a:p>
          <a:p>
            <a:pPr marL="906780" lvl="1" indent="-453390" algn="l">
              <a:lnSpc>
                <a:spcPts val="5880"/>
              </a:lnSpc>
              <a:buFont typeface="Arial"/>
              <a:buChar char="•"/>
            </a:pPr>
            <a:r>
              <a:rPr lang="en-US" sz="4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Train on train subset</a:t>
            </a:r>
          </a:p>
          <a:p>
            <a:pPr marL="906780" lvl="1" indent="-453390" algn="l">
              <a:lnSpc>
                <a:spcPts val="5880"/>
              </a:lnSpc>
              <a:buFont typeface="Arial"/>
              <a:buChar char="•"/>
            </a:pPr>
            <a:r>
              <a:rPr lang="en-US" sz="4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Evaluate on val. subset</a:t>
            </a:r>
          </a:p>
          <a:p>
            <a:pPr marL="906780" lvl="1" indent="-453390" algn="l">
              <a:lnSpc>
                <a:spcPts val="5880"/>
              </a:lnSpc>
              <a:buFont typeface="Arial"/>
              <a:buChar char="•"/>
            </a:pPr>
            <a:r>
              <a:rPr lang="en-US" sz="4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Test on test subset</a:t>
            </a:r>
          </a:p>
        </p:txBody>
      </p:sp>
      <p:sp>
        <p:nvSpPr>
          <p:cNvPr id="27" name="AutoShape 27"/>
          <p:cNvSpPr/>
          <p:nvPr/>
        </p:nvSpPr>
        <p:spPr>
          <a:xfrm>
            <a:off x="13444653" y="5774416"/>
            <a:ext cx="3516271" cy="0"/>
          </a:xfrm>
          <a:prstGeom prst="line">
            <a:avLst/>
          </a:prstGeom>
          <a:ln w="5715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ar-EG"/>
          </a:p>
        </p:txBody>
      </p:sp>
      <p:sp>
        <p:nvSpPr>
          <p:cNvPr id="28" name="TextBox 28"/>
          <p:cNvSpPr txBox="1"/>
          <p:nvPr/>
        </p:nvSpPr>
        <p:spPr>
          <a:xfrm>
            <a:off x="12353024" y="4739052"/>
            <a:ext cx="8791" cy="531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3"/>
              </a:lnSpc>
            </a:pPr>
            <a:endParaRPr/>
          </a:p>
        </p:txBody>
      </p:sp>
      <p:sp>
        <p:nvSpPr>
          <p:cNvPr id="29" name="TextBox 29"/>
          <p:cNvSpPr txBox="1"/>
          <p:nvPr/>
        </p:nvSpPr>
        <p:spPr>
          <a:xfrm>
            <a:off x="14602412" y="4435919"/>
            <a:ext cx="1323387" cy="661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426"/>
              </a:lnSpc>
              <a:spcBef>
                <a:spcPct val="0"/>
              </a:spcBef>
            </a:pPr>
            <a:r>
              <a:rPr lang="en-US" sz="3876" b="1" dirty="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Train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837343" y="5946345"/>
            <a:ext cx="755723" cy="653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26"/>
              </a:lnSpc>
              <a:spcBef>
                <a:spcPct val="0"/>
              </a:spcBef>
            </a:pPr>
            <a:r>
              <a:rPr lang="en-US" sz="3876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Val</a:t>
            </a:r>
          </a:p>
        </p:txBody>
      </p:sp>
      <p:sp>
        <p:nvSpPr>
          <p:cNvPr id="31" name="AutoShape 31"/>
          <p:cNvSpPr/>
          <p:nvPr/>
        </p:nvSpPr>
        <p:spPr>
          <a:xfrm>
            <a:off x="15202788" y="5774416"/>
            <a:ext cx="0" cy="1025767"/>
          </a:xfrm>
          <a:prstGeom prst="line">
            <a:avLst/>
          </a:prstGeom>
          <a:ln w="5715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ar-EG"/>
          </a:p>
        </p:txBody>
      </p:sp>
      <p:sp>
        <p:nvSpPr>
          <p:cNvPr id="32" name="TextBox 32"/>
          <p:cNvSpPr txBox="1"/>
          <p:nvPr/>
        </p:nvSpPr>
        <p:spPr>
          <a:xfrm>
            <a:off x="15657658" y="5946345"/>
            <a:ext cx="1051035" cy="653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26"/>
              </a:lnSpc>
              <a:spcBef>
                <a:spcPct val="0"/>
              </a:spcBef>
            </a:pPr>
            <a:r>
              <a:rPr lang="en-US" sz="3876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Test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10994934" y="2091045"/>
            <a:ext cx="6264366" cy="6104909"/>
          </a:xfrm>
          <a:custGeom>
            <a:avLst/>
            <a:gdLst/>
            <a:ahLst/>
            <a:cxnLst/>
            <a:rect l="l" t="t" r="r" b="b"/>
            <a:pathLst>
              <a:path w="6264366" h="6104909">
                <a:moveTo>
                  <a:pt x="0" y="0"/>
                </a:moveTo>
                <a:lnTo>
                  <a:pt x="6264366" y="0"/>
                </a:lnTo>
                <a:lnTo>
                  <a:pt x="6264366" y="6104910"/>
                </a:lnTo>
                <a:lnTo>
                  <a:pt x="0" y="61049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TextBox 4"/>
          <p:cNvSpPr txBox="1"/>
          <p:nvPr/>
        </p:nvSpPr>
        <p:spPr>
          <a:xfrm>
            <a:off x="1504950" y="2419693"/>
            <a:ext cx="8794866" cy="2134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45"/>
              </a:lnSpc>
            </a:pPr>
            <a:r>
              <a:rPr lang="en-US" sz="85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So, What is ratio of each subset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93993" y="4869088"/>
            <a:ext cx="7992907" cy="3549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80" lvl="1" indent="-453390" algn="l">
              <a:lnSpc>
                <a:spcPts val="5670"/>
              </a:lnSpc>
              <a:buFont typeface="Arial"/>
              <a:buChar char="•"/>
            </a:pPr>
            <a:r>
              <a:rPr lang="en-US" sz="4200" spc="25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usually, 80% train, 10% validation and 10% test</a:t>
            </a:r>
          </a:p>
          <a:p>
            <a:pPr marL="906780" lvl="1" indent="-453390" algn="l">
              <a:lnSpc>
                <a:spcPts val="5670"/>
              </a:lnSpc>
              <a:spcBef>
                <a:spcPct val="0"/>
              </a:spcBef>
              <a:buFont typeface="Arial"/>
              <a:buChar char="•"/>
            </a:pPr>
            <a:r>
              <a:rPr lang="en-US" sz="4200" spc="25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But this ratio can change depends on problem and size of data</a:t>
            </a:r>
          </a:p>
        </p:txBody>
      </p:sp>
      <p:sp>
        <p:nvSpPr>
          <p:cNvPr id="6" name="Freeform 6"/>
          <p:cNvSpPr/>
          <p:nvPr/>
        </p:nvSpPr>
        <p:spPr>
          <a:xfrm>
            <a:off x="15353489" y="8540136"/>
            <a:ext cx="4602314" cy="3618569"/>
          </a:xfrm>
          <a:custGeom>
            <a:avLst/>
            <a:gdLst/>
            <a:ahLst/>
            <a:cxnLst/>
            <a:rect l="l" t="t" r="r" b="b"/>
            <a:pathLst>
              <a:path w="4602314" h="3618569">
                <a:moveTo>
                  <a:pt x="0" y="0"/>
                </a:moveTo>
                <a:lnTo>
                  <a:pt x="4602314" y="0"/>
                </a:lnTo>
                <a:lnTo>
                  <a:pt x="4602314" y="3618570"/>
                </a:lnTo>
                <a:lnTo>
                  <a:pt x="0" y="36185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-674156" y="-1072630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8" y="0"/>
                </a:lnTo>
                <a:lnTo>
                  <a:pt x="4899948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9144000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5003948" y="-1890601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2" y="0"/>
                </a:lnTo>
                <a:lnTo>
                  <a:pt x="2892762" y="2919301"/>
                </a:lnTo>
                <a:lnTo>
                  <a:pt x="0" y="291930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-5282649">
            <a:off x="16004285" y="265374"/>
            <a:ext cx="4017207" cy="1370872"/>
          </a:xfrm>
          <a:custGeom>
            <a:avLst/>
            <a:gdLst/>
            <a:ahLst/>
            <a:cxnLst/>
            <a:rect l="l" t="t" r="r" b="b"/>
            <a:pathLst>
              <a:path w="4017207" h="1370872">
                <a:moveTo>
                  <a:pt x="0" y="0"/>
                </a:moveTo>
                <a:lnTo>
                  <a:pt x="4017207" y="0"/>
                </a:lnTo>
                <a:lnTo>
                  <a:pt x="4017207" y="1370872"/>
                </a:lnTo>
                <a:lnTo>
                  <a:pt x="0" y="137087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787327" y="3479165"/>
            <a:ext cx="14713346" cy="3481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After knowing evaluation metrics and train, test split you will always meet on of following scenarios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6895913" y="2371030"/>
            <a:ext cx="4592730" cy="4112436"/>
          </a:xfrm>
          <a:custGeom>
            <a:avLst/>
            <a:gdLst/>
            <a:ahLst/>
            <a:cxnLst/>
            <a:rect l="l" t="t" r="r" b="b"/>
            <a:pathLst>
              <a:path w="4592730" h="4112436">
                <a:moveTo>
                  <a:pt x="0" y="0"/>
                </a:moveTo>
                <a:lnTo>
                  <a:pt x="4592730" y="0"/>
                </a:lnTo>
                <a:lnTo>
                  <a:pt x="4592730" y="4112436"/>
                </a:lnTo>
                <a:lnTo>
                  <a:pt x="0" y="4112436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 l="-6036" r="-6036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7" name="Freeform 17"/>
          <p:cNvSpPr/>
          <p:nvPr/>
        </p:nvSpPr>
        <p:spPr>
          <a:xfrm>
            <a:off x="1644651" y="2371030"/>
            <a:ext cx="4592730" cy="4112436"/>
          </a:xfrm>
          <a:custGeom>
            <a:avLst/>
            <a:gdLst/>
            <a:ahLst/>
            <a:cxnLst/>
            <a:rect l="l" t="t" r="r" b="b"/>
            <a:pathLst>
              <a:path w="4592730" h="4112436">
                <a:moveTo>
                  <a:pt x="0" y="0"/>
                </a:moveTo>
                <a:lnTo>
                  <a:pt x="4592731" y="0"/>
                </a:lnTo>
                <a:lnTo>
                  <a:pt x="4592731" y="4112436"/>
                </a:lnTo>
                <a:lnTo>
                  <a:pt x="0" y="4112436"/>
                </a:lnTo>
                <a:lnTo>
                  <a:pt x="0" y="0"/>
                </a:lnTo>
                <a:close/>
              </a:path>
            </a:pathLst>
          </a:custGeom>
          <a:blipFill>
            <a:blip r:embed="rId30"/>
            <a:stretch>
              <a:fillRect l="-767" r="-76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8" name="Freeform 18"/>
          <p:cNvSpPr/>
          <p:nvPr/>
        </p:nvSpPr>
        <p:spPr>
          <a:xfrm>
            <a:off x="12098568" y="2371030"/>
            <a:ext cx="4550806" cy="4112436"/>
          </a:xfrm>
          <a:custGeom>
            <a:avLst/>
            <a:gdLst/>
            <a:ahLst/>
            <a:cxnLst/>
            <a:rect l="l" t="t" r="r" b="b"/>
            <a:pathLst>
              <a:path w="4550806" h="4112436">
                <a:moveTo>
                  <a:pt x="0" y="0"/>
                </a:moveTo>
                <a:lnTo>
                  <a:pt x="4550807" y="0"/>
                </a:lnTo>
                <a:lnTo>
                  <a:pt x="4550807" y="4112436"/>
                </a:lnTo>
                <a:lnTo>
                  <a:pt x="0" y="4112436"/>
                </a:lnTo>
                <a:lnTo>
                  <a:pt x="0" y="0"/>
                </a:lnTo>
                <a:close/>
              </a:path>
            </a:pathLst>
          </a:custGeom>
          <a:blipFill>
            <a:blip r:embed="rId31"/>
            <a:stretch>
              <a:fillRect t="-1841" b="-1841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9" name="TextBox 19"/>
          <p:cNvSpPr txBox="1"/>
          <p:nvPr/>
        </p:nvSpPr>
        <p:spPr>
          <a:xfrm>
            <a:off x="9139238" y="4962842"/>
            <a:ext cx="952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20" name="TextBox 20"/>
          <p:cNvSpPr txBox="1"/>
          <p:nvPr/>
        </p:nvSpPr>
        <p:spPr>
          <a:xfrm>
            <a:off x="2345342" y="6624484"/>
            <a:ext cx="3037433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Train loss </a:t>
            </a: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High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Val loss </a:t>
            </a: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High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4AAD"/>
                </a:solidFill>
                <a:latin typeface="Canva Sans"/>
                <a:ea typeface="Canva Sans"/>
                <a:cs typeface="Canva Sans"/>
                <a:sym typeface="Canva Sans"/>
              </a:rPr>
              <a:t>“Underfit”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753915" y="6624484"/>
            <a:ext cx="2940397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Train loss 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Low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Val loss 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Low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4AAD"/>
                </a:solidFill>
                <a:latin typeface="Canva Sans"/>
                <a:ea typeface="Canva Sans"/>
                <a:cs typeface="Canva Sans"/>
                <a:sym typeface="Canva Sans"/>
              </a:rPr>
              <a:t>“Normal”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402395" y="6624484"/>
            <a:ext cx="3889177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Train loss 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Very low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Val loss </a:t>
            </a: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High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4AAD"/>
                </a:solidFill>
                <a:latin typeface="Canva Sans"/>
                <a:ea typeface="Canva Sans"/>
                <a:cs typeface="Canva Sans"/>
                <a:sym typeface="Canva Sans"/>
              </a:rPr>
              <a:t>“Overfit”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TextBox 3"/>
          <p:cNvSpPr txBox="1"/>
          <p:nvPr/>
        </p:nvSpPr>
        <p:spPr>
          <a:xfrm>
            <a:off x="3964889" y="4279852"/>
            <a:ext cx="10358223" cy="2623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Linear Regression simply is just finding </a:t>
            </a:r>
          </a:p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best line to fit our data</a:t>
            </a:r>
          </a:p>
        </p:txBody>
      </p:sp>
      <p:sp>
        <p:nvSpPr>
          <p:cNvPr id="4" name="Freeform 4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953810" y="1439046"/>
            <a:ext cx="13600212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 normal case how model take this shape: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686576" y="3174620"/>
            <a:ext cx="14103253" cy="3937760"/>
            <a:chOff x="0" y="0"/>
            <a:chExt cx="18804337" cy="5250346"/>
          </a:xfrm>
        </p:grpSpPr>
        <p:sp>
          <p:nvSpPr>
            <p:cNvPr id="18" name="Freeform 18" descr="Formula"/>
            <p:cNvSpPr/>
            <p:nvPr/>
          </p:nvSpPr>
          <p:spPr>
            <a:xfrm>
              <a:off x="10415802" y="0"/>
              <a:ext cx="8388535" cy="888198"/>
            </a:xfrm>
            <a:custGeom>
              <a:avLst/>
              <a:gdLst/>
              <a:ahLst/>
              <a:cxnLst/>
              <a:rect l="l" t="t" r="r" b="b"/>
              <a:pathLst>
                <a:path w="8388535" h="888198">
                  <a:moveTo>
                    <a:pt x="0" y="0"/>
                  </a:moveTo>
                  <a:lnTo>
                    <a:pt x="8388535" y="0"/>
                  </a:lnTo>
                  <a:lnTo>
                    <a:pt x="8388535" y="888198"/>
                  </a:lnTo>
                  <a:lnTo>
                    <a:pt x="0" y="8881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9">
                <a:extLst>
                  <a:ext uri="{96DAC541-7B7A-43D3-8B79-37D633B846F1}">
                    <asvg:svgBlip xmlns:asvg="http://schemas.microsoft.com/office/drawing/2016/SVG/main" r:embed="rId3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19" name="Freeform 19" descr="Formula"/>
            <p:cNvSpPr/>
            <p:nvPr/>
          </p:nvSpPr>
          <p:spPr>
            <a:xfrm>
              <a:off x="0" y="0"/>
              <a:ext cx="6771176" cy="1094331"/>
            </a:xfrm>
            <a:custGeom>
              <a:avLst/>
              <a:gdLst/>
              <a:ahLst/>
              <a:cxnLst/>
              <a:rect l="l" t="t" r="r" b="b"/>
              <a:pathLst>
                <a:path w="6771176" h="1094331">
                  <a:moveTo>
                    <a:pt x="0" y="0"/>
                  </a:moveTo>
                  <a:lnTo>
                    <a:pt x="6771176" y="0"/>
                  </a:lnTo>
                  <a:lnTo>
                    <a:pt x="6771176" y="1094331"/>
                  </a:lnTo>
                  <a:lnTo>
                    <a:pt x="0" y="10943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1">
                <a:extLst>
                  <a:ext uri="{96DAC541-7B7A-43D3-8B79-37D633B846F1}">
                    <asvg:svgBlip xmlns:asvg="http://schemas.microsoft.com/office/drawing/2016/SVG/main" r:embed="rId32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2098418"/>
              <a:ext cx="8515005" cy="31519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this equation can’t fit data as data is not linear we need to introduce non-linear to our equation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0289332" y="2176696"/>
              <a:ext cx="8515005" cy="23518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We can square size so that we change our equation from linear to polynomial</a:t>
              </a: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280812" y="1816406"/>
            <a:ext cx="11215988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Possible solutions for Overfitting: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23859" y="3198059"/>
            <a:ext cx="6102548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Get more training data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try smaller set of features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Use Regularization </a:t>
            </a:r>
          </a:p>
        </p:txBody>
      </p:sp>
      <p:sp>
        <p:nvSpPr>
          <p:cNvPr id="18" name="Freeform 18" descr="Formula"/>
          <p:cNvSpPr/>
          <p:nvPr/>
        </p:nvSpPr>
        <p:spPr>
          <a:xfrm>
            <a:off x="6133612" y="4548929"/>
            <a:ext cx="2723821" cy="484235"/>
          </a:xfrm>
          <a:custGeom>
            <a:avLst/>
            <a:gdLst/>
            <a:ahLst/>
            <a:cxnLst/>
            <a:rect l="l" t="t" r="r" b="b"/>
            <a:pathLst>
              <a:path w="2723821" h="484235">
                <a:moveTo>
                  <a:pt x="0" y="0"/>
                </a:moveTo>
                <a:lnTo>
                  <a:pt x="2723820" y="0"/>
                </a:lnTo>
                <a:lnTo>
                  <a:pt x="2723820" y="484235"/>
                </a:lnTo>
                <a:lnTo>
                  <a:pt x="0" y="484235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101697" y="1816406"/>
            <a:ext cx="11395103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Possible solutions for underfitting: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23859" y="3198059"/>
            <a:ext cx="7138095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try getting additional features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try adding polynomial features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Use Regularization </a:t>
            </a:r>
          </a:p>
        </p:txBody>
      </p:sp>
      <p:sp>
        <p:nvSpPr>
          <p:cNvPr id="18" name="Freeform 18" descr="Formula"/>
          <p:cNvSpPr/>
          <p:nvPr/>
        </p:nvSpPr>
        <p:spPr>
          <a:xfrm>
            <a:off x="6094753" y="4570829"/>
            <a:ext cx="2314800" cy="398245"/>
          </a:xfrm>
          <a:custGeom>
            <a:avLst/>
            <a:gdLst/>
            <a:ahLst/>
            <a:cxnLst/>
            <a:rect l="l" t="t" r="r" b="b"/>
            <a:pathLst>
              <a:path w="2314800" h="398245">
                <a:moveTo>
                  <a:pt x="0" y="0"/>
                </a:moveTo>
                <a:lnTo>
                  <a:pt x="2314801" y="0"/>
                </a:lnTo>
                <a:lnTo>
                  <a:pt x="2314801" y="398245"/>
                </a:lnTo>
                <a:lnTo>
                  <a:pt x="0" y="398245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7202306" y="3346867"/>
            <a:ext cx="5144259" cy="3971894"/>
          </a:xfrm>
          <a:custGeom>
            <a:avLst/>
            <a:gdLst/>
            <a:ahLst/>
            <a:cxnLst/>
            <a:rect l="l" t="t" r="r" b="b"/>
            <a:pathLst>
              <a:path w="5144259" h="3971894">
                <a:moveTo>
                  <a:pt x="0" y="0"/>
                </a:moveTo>
                <a:lnTo>
                  <a:pt x="5144260" y="0"/>
                </a:lnTo>
                <a:lnTo>
                  <a:pt x="5144260" y="3971894"/>
                </a:lnTo>
                <a:lnTo>
                  <a:pt x="0" y="3971894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7" name="Freeform 17"/>
          <p:cNvSpPr/>
          <p:nvPr/>
        </p:nvSpPr>
        <p:spPr>
          <a:xfrm>
            <a:off x="12508343" y="3346867"/>
            <a:ext cx="4750957" cy="3971894"/>
          </a:xfrm>
          <a:custGeom>
            <a:avLst/>
            <a:gdLst/>
            <a:ahLst/>
            <a:cxnLst/>
            <a:rect l="l" t="t" r="r" b="b"/>
            <a:pathLst>
              <a:path w="4750957" h="3971894">
                <a:moveTo>
                  <a:pt x="0" y="0"/>
                </a:moveTo>
                <a:lnTo>
                  <a:pt x="4750957" y="0"/>
                </a:lnTo>
                <a:lnTo>
                  <a:pt x="4750957" y="3971894"/>
                </a:lnTo>
                <a:lnTo>
                  <a:pt x="0" y="3971894"/>
                </a:lnTo>
                <a:lnTo>
                  <a:pt x="0" y="0"/>
                </a:lnTo>
                <a:close/>
              </a:path>
            </a:pathLst>
          </a:custGeom>
          <a:blipFill>
            <a:blip r:embed="rId30"/>
            <a:stretch>
              <a:fillRect t="-5058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8" name="TextBox 18"/>
          <p:cNvSpPr txBox="1"/>
          <p:nvPr/>
        </p:nvSpPr>
        <p:spPr>
          <a:xfrm>
            <a:off x="1028700" y="1879857"/>
            <a:ext cx="6725216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Overfitting in depth: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459218" y="7471892"/>
            <a:ext cx="630436" cy="712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(1)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628062" y="7471892"/>
            <a:ext cx="639366" cy="712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(2)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" y="3289717"/>
            <a:ext cx="6486674" cy="4471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 figure (1):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train loss is approximately 0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but when we test our model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 can see in figure (2)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test loss is high and orange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line is what we expected from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training not blue line. we can 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solve this by using </a:t>
            </a:r>
            <a:r>
              <a:rPr lang="en-US" sz="3200">
                <a:solidFill>
                  <a:srgbClr val="004AAD"/>
                </a:solidFill>
                <a:latin typeface="Canva Sans"/>
                <a:ea typeface="Canva Sans"/>
                <a:cs typeface="Canva Sans"/>
                <a:sym typeface="Canva Sans"/>
              </a:rPr>
              <a:t>Regularization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787327" y="4765040"/>
            <a:ext cx="14713346" cy="909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So, what is Regularization?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028700" y="1270485"/>
            <a:ext cx="15125700" cy="580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Regularization: </a:t>
            </a:r>
            <a:r>
              <a:rPr lang="en-US" sz="33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is simply adding constrain to our optimization function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80812" y="2103536"/>
            <a:ext cx="12934393" cy="1896492"/>
            <a:chOff x="0" y="0"/>
            <a:chExt cx="14843323" cy="2528656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66675"/>
              <a:ext cx="14843323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gradient descent in Linear Regression try to minimize:</a:t>
              </a:r>
            </a:p>
          </p:txBody>
        </p:sp>
        <p:sp>
          <p:nvSpPr>
            <p:cNvPr id="19" name="Freeform 19" descr="Formula"/>
            <p:cNvSpPr/>
            <p:nvPr/>
          </p:nvSpPr>
          <p:spPr>
            <a:xfrm>
              <a:off x="4953909" y="896650"/>
              <a:ext cx="9574435" cy="1632006"/>
            </a:xfrm>
            <a:custGeom>
              <a:avLst/>
              <a:gdLst/>
              <a:ahLst/>
              <a:cxnLst/>
              <a:rect l="l" t="t" r="r" b="b"/>
              <a:pathLst>
                <a:path w="9574435" h="1632006">
                  <a:moveTo>
                    <a:pt x="0" y="0"/>
                  </a:moveTo>
                  <a:lnTo>
                    <a:pt x="9574436" y="0"/>
                  </a:lnTo>
                  <a:lnTo>
                    <a:pt x="9574436" y="1632006"/>
                  </a:lnTo>
                  <a:lnTo>
                    <a:pt x="0" y="16320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9">
                <a:extLst>
                  <a:ext uri="{96DAC541-7B7A-43D3-8B79-37D633B846F1}">
                    <asvg:svgBlip xmlns:asvg="http://schemas.microsoft.com/office/drawing/2016/SVG/main" r:embed="rId3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80812" y="6491187"/>
            <a:ext cx="14224634" cy="1994895"/>
            <a:chOff x="0" y="0"/>
            <a:chExt cx="18966179" cy="2659859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66675"/>
              <a:ext cx="14843323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gradient descent in Lasso Regression try to minimize: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484251" y="1335251"/>
              <a:ext cx="5267325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with the constraint</a:t>
              </a:r>
            </a:p>
          </p:txBody>
        </p:sp>
        <p:sp>
          <p:nvSpPr>
            <p:cNvPr id="23" name="Freeform 23" descr="Formula"/>
            <p:cNvSpPr/>
            <p:nvPr/>
          </p:nvSpPr>
          <p:spPr>
            <a:xfrm>
              <a:off x="541018" y="1027853"/>
              <a:ext cx="9574435" cy="1632006"/>
            </a:xfrm>
            <a:custGeom>
              <a:avLst/>
              <a:gdLst/>
              <a:ahLst/>
              <a:cxnLst/>
              <a:rect l="l" t="t" r="r" b="b"/>
              <a:pathLst>
                <a:path w="9574435" h="1632006">
                  <a:moveTo>
                    <a:pt x="0" y="0"/>
                  </a:moveTo>
                  <a:lnTo>
                    <a:pt x="9574435" y="0"/>
                  </a:lnTo>
                  <a:lnTo>
                    <a:pt x="9574435" y="1632006"/>
                  </a:lnTo>
                  <a:lnTo>
                    <a:pt x="0" y="16320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9">
                <a:extLst>
                  <a:ext uri="{96DAC541-7B7A-43D3-8B79-37D633B846F1}">
                    <asvg:svgBlip xmlns:asvg="http://schemas.microsoft.com/office/drawing/2016/SVG/main" r:embed="rId3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24" name="Freeform 24" descr="Formula"/>
            <p:cNvSpPr/>
            <p:nvPr/>
          </p:nvSpPr>
          <p:spPr>
            <a:xfrm>
              <a:off x="15982963" y="894753"/>
              <a:ext cx="2983216" cy="1699300"/>
            </a:xfrm>
            <a:custGeom>
              <a:avLst/>
              <a:gdLst/>
              <a:ahLst/>
              <a:cxnLst/>
              <a:rect l="l" t="t" r="r" b="b"/>
              <a:pathLst>
                <a:path w="2983216" h="1699300">
                  <a:moveTo>
                    <a:pt x="0" y="0"/>
                  </a:moveTo>
                  <a:lnTo>
                    <a:pt x="2983216" y="0"/>
                  </a:lnTo>
                  <a:lnTo>
                    <a:pt x="2983216" y="1699300"/>
                  </a:lnTo>
                  <a:lnTo>
                    <a:pt x="0" y="16993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1">
                <a:extLst>
                  <a:ext uri="{96DAC541-7B7A-43D3-8B79-37D633B846F1}">
                    <asvg:svgBlip xmlns:asvg="http://schemas.microsoft.com/office/drawing/2016/SVG/main" r:embed="rId32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80812" y="4158800"/>
            <a:ext cx="14224634" cy="1962587"/>
            <a:chOff x="0" y="0"/>
            <a:chExt cx="18966179" cy="2616782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66675"/>
              <a:ext cx="14843323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gradient descent in Ridge Regression try to minimize: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0343033" y="1246258"/>
              <a:ext cx="5267325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with the constraint</a:t>
              </a:r>
            </a:p>
          </p:txBody>
        </p:sp>
        <p:sp>
          <p:nvSpPr>
            <p:cNvPr id="28" name="Freeform 28" descr="Formula"/>
            <p:cNvSpPr/>
            <p:nvPr/>
          </p:nvSpPr>
          <p:spPr>
            <a:xfrm>
              <a:off x="541018" y="884835"/>
              <a:ext cx="9574435" cy="1632006"/>
            </a:xfrm>
            <a:custGeom>
              <a:avLst/>
              <a:gdLst/>
              <a:ahLst/>
              <a:cxnLst/>
              <a:rect l="l" t="t" r="r" b="b"/>
              <a:pathLst>
                <a:path w="9574435" h="1632006">
                  <a:moveTo>
                    <a:pt x="0" y="0"/>
                  </a:moveTo>
                  <a:lnTo>
                    <a:pt x="9574435" y="0"/>
                  </a:lnTo>
                  <a:lnTo>
                    <a:pt x="9574435" y="1632006"/>
                  </a:lnTo>
                  <a:lnTo>
                    <a:pt x="0" y="16320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9">
                <a:extLst>
                  <a:ext uri="{96DAC541-7B7A-43D3-8B79-37D633B846F1}">
                    <asvg:svgBlip xmlns:asvg="http://schemas.microsoft.com/office/drawing/2016/SVG/main" r:embed="rId3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29" name="Freeform 29" descr="Formula"/>
            <p:cNvSpPr/>
            <p:nvPr/>
          </p:nvSpPr>
          <p:spPr>
            <a:xfrm>
              <a:off x="16035158" y="784894"/>
              <a:ext cx="2931021" cy="1831888"/>
            </a:xfrm>
            <a:custGeom>
              <a:avLst/>
              <a:gdLst/>
              <a:ahLst/>
              <a:cxnLst/>
              <a:rect l="l" t="t" r="r" b="b"/>
              <a:pathLst>
                <a:path w="2931021" h="1831888">
                  <a:moveTo>
                    <a:pt x="0" y="0"/>
                  </a:moveTo>
                  <a:lnTo>
                    <a:pt x="2931021" y="0"/>
                  </a:lnTo>
                  <a:lnTo>
                    <a:pt x="2931021" y="1831888"/>
                  </a:lnTo>
                  <a:lnTo>
                    <a:pt x="0" y="18318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3">
                <a:extLst>
                  <a:ext uri="{96DAC541-7B7A-43D3-8B79-37D633B846F1}">
                    <asvg:svgBlip xmlns:asvg="http://schemas.microsoft.com/office/drawing/2016/SVG/main" r:embed="rId3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028700" y="1264801"/>
            <a:ext cx="5972664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Simple Example: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95389" y="2799878"/>
            <a:ext cx="4685911" cy="580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 want to minimize:</a:t>
            </a:r>
          </a:p>
        </p:txBody>
      </p:sp>
      <p:sp>
        <p:nvSpPr>
          <p:cNvPr id="18" name="Freeform 18" descr="Formula"/>
          <p:cNvSpPr/>
          <p:nvPr/>
        </p:nvSpPr>
        <p:spPr>
          <a:xfrm>
            <a:off x="6121415" y="2866553"/>
            <a:ext cx="3606961" cy="554917"/>
          </a:xfrm>
          <a:custGeom>
            <a:avLst/>
            <a:gdLst/>
            <a:ahLst/>
            <a:cxnLst/>
            <a:rect l="l" t="t" r="r" b="b"/>
            <a:pathLst>
              <a:path w="3606961" h="554917">
                <a:moveTo>
                  <a:pt x="0" y="0"/>
                </a:moveTo>
                <a:lnTo>
                  <a:pt x="3606961" y="0"/>
                </a:lnTo>
                <a:lnTo>
                  <a:pt x="3606961" y="554918"/>
                </a:lnTo>
                <a:lnTo>
                  <a:pt x="0" y="554918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9" name="TextBox 19"/>
          <p:cNvSpPr txBox="1"/>
          <p:nvPr/>
        </p:nvSpPr>
        <p:spPr>
          <a:xfrm>
            <a:off x="9925301" y="2799878"/>
            <a:ext cx="450353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under the constraints</a:t>
            </a:r>
          </a:p>
        </p:txBody>
      </p:sp>
      <p:sp>
        <p:nvSpPr>
          <p:cNvPr id="20" name="Freeform 20" descr="Formula"/>
          <p:cNvSpPr/>
          <p:nvPr/>
        </p:nvSpPr>
        <p:spPr>
          <a:xfrm>
            <a:off x="14628865" y="2918062"/>
            <a:ext cx="2409172" cy="503409"/>
          </a:xfrm>
          <a:custGeom>
            <a:avLst/>
            <a:gdLst/>
            <a:ahLst/>
            <a:cxnLst/>
            <a:rect l="l" t="t" r="r" b="b"/>
            <a:pathLst>
              <a:path w="2409172" h="503409">
                <a:moveTo>
                  <a:pt x="0" y="0"/>
                </a:moveTo>
                <a:lnTo>
                  <a:pt x="2409172" y="0"/>
                </a:lnTo>
                <a:lnTo>
                  <a:pt x="2409172" y="503409"/>
                </a:lnTo>
                <a:lnTo>
                  <a:pt x="0" y="503409"/>
                </a:lnTo>
                <a:lnTo>
                  <a:pt x="0" y="0"/>
                </a:lnTo>
                <a:close/>
              </a:path>
            </a:pathLst>
          </a:custGeom>
          <a:blipFill>
            <a:blip r:embed="rId31">
              <a:extLst>
                <a:ext uri="{96DAC541-7B7A-43D3-8B79-37D633B846F1}">
                  <asvg:svgBlip xmlns:asvg="http://schemas.microsoft.com/office/drawing/2016/SVG/main" r:embed="rId3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21" name="TextBox 21"/>
          <p:cNvSpPr txBox="1"/>
          <p:nvPr/>
        </p:nvSpPr>
        <p:spPr>
          <a:xfrm>
            <a:off x="1495390" y="3578410"/>
            <a:ext cx="4351654" cy="580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 dirty="0">
                <a:solidFill>
                  <a:srgbClr val="004AAD"/>
                </a:solidFill>
                <a:latin typeface="Canva Sans"/>
                <a:ea typeface="Canva Sans"/>
                <a:cs typeface="Canva Sans"/>
                <a:sym typeface="Canva Sans"/>
                <a:hlinkClick r:id="rId33" tooltip="https://www.geogebra.org/classic/kzjhfn3k"/>
              </a:rPr>
              <a:t>Geometric solution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495390" y="5219700"/>
            <a:ext cx="11448789" cy="3083780"/>
            <a:chOff x="0" y="0"/>
            <a:chExt cx="15265052" cy="4111707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66675"/>
              <a:ext cx="12739741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By lagrange multiplier methods, minimizing</a:t>
              </a:r>
            </a:p>
          </p:txBody>
        </p:sp>
        <p:sp>
          <p:nvSpPr>
            <p:cNvPr id="24" name="Freeform 24" descr="Formula"/>
            <p:cNvSpPr/>
            <p:nvPr/>
          </p:nvSpPr>
          <p:spPr>
            <a:xfrm>
              <a:off x="519956" y="962339"/>
              <a:ext cx="4809282" cy="739889"/>
            </a:xfrm>
            <a:custGeom>
              <a:avLst/>
              <a:gdLst/>
              <a:ahLst/>
              <a:cxnLst/>
              <a:rect l="l" t="t" r="r" b="b"/>
              <a:pathLst>
                <a:path w="4809282" h="739889">
                  <a:moveTo>
                    <a:pt x="0" y="0"/>
                  </a:moveTo>
                  <a:lnTo>
                    <a:pt x="4809281" y="0"/>
                  </a:lnTo>
                  <a:lnTo>
                    <a:pt x="4809281" y="739889"/>
                  </a:lnTo>
                  <a:lnTo>
                    <a:pt x="0" y="7398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9">
                <a:extLst>
                  <a:ext uri="{96DAC541-7B7A-43D3-8B79-37D633B846F1}">
                    <asvg:svgBlip xmlns:asvg="http://schemas.microsoft.com/office/drawing/2016/SVG/main" r:embed="rId3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5688671" y="895664"/>
              <a:ext cx="6004719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under the constraints</a:t>
              </a:r>
            </a:p>
          </p:txBody>
        </p:sp>
        <p:sp>
          <p:nvSpPr>
            <p:cNvPr id="26" name="Freeform 26" descr="Formula"/>
            <p:cNvSpPr/>
            <p:nvPr/>
          </p:nvSpPr>
          <p:spPr>
            <a:xfrm>
              <a:off x="12052823" y="1031016"/>
              <a:ext cx="3212229" cy="671212"/>
            </a:xfrm>
            <a:custGeom>
              <a:avLst/>
              <a:gdLst/>
              <a:ahLst/>
              <a:cxnLst/>
              <a:rect l="l" t="t" r="r" b="b"/>
              <a:pathLst>
                <a:path w="3212229" h="671212">
                  <a:moveTo>
                    <a:pt x="0" y="0"/>
                  </a:moveTo>
                  <a:lnTo>
                    <a:pt x="3212229" y="0"/>
                  </a:lnTo>
                  <a:lnTo>
                    <a:pt x="3212229" y="671212"/>
                  </a:lnTo>
                  <a:lnTo>
                    <a:pt x="0" y="6712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1">
                <a:extLst>
                  <a:ext uri="{96DAC541-7B7A-43D3-8B79-37D633B846F1}">
                    <asvg:svgBlip xmlns:asvg="http://schemas.microsoft.com/office/drawing/2016/SVG/main" r:embed="rId32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2117018"/>
              <a:ext cx="4627991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is equivalent to</a:t>
              </a:r>
            </a:p>
          </p:txBody>
        </p:sp>
        <p:sp>
          <p:nvSpPr>
            <p:cNvPr id="28" name="Freeform 28" descr="Formula"/>
            <p:cNvSpPr/>
            <p:nvPr/>
          </p:nvSpPr>
          <p:spPr>
            <a:xfrm>
              <a:off x="1433546" y="3293357"/>
              <a:ext cx="10820400" cy="818350"/>
            </a:xfrm>
            <a:custGeom>
              <a:avLst/>
              <a:gdLst/>
              <a:ahLst/>
              <a:cxnLst/>
              <a:rect l="l" t="t" r="r" b="b"/>
              <a:pathLst>
                <a:path w="10820400" h="818350">
                  <a:moveTo>
                    <a:pt x="0" y="0"/>
                  </a:moveTo>
                  <a:lnTo>
                    <a:pt x="10820400" y="0"/>
                  </a:lnTo>
                  <a:lnTo>
                    <a:pt x="10820400" y="818350"/>
                  </a:lnTo>
                  <a:lnTo>
                    <a:pt x="0" y="8183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4">
                <a:extLst>
                  <a:ext uri="{96DAC541-7B7A-43D3-8B79-37D633B846F1}">
                    <asvg:svgBlip xmlns:asvg="http://schemas.microsoft.com/office/drawing/2016/SVG/main" r:embed="rId3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530132" y="4452774"/>
            <a:ext cx="955480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Algebraic Solution: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028700" y="1264801"/>
            <a:ext cx="5972664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Simple Example:</a:t>
            </a:r>
          </a:p>
        </p:txBody>
      </p:sp>
      <p:sp>
        <p:nvSpPr>
          <p:cNvPr id="17" name="Freeform 17" descr="Formula"/>
          <p:cNvSpPr/>
          <p:nvPr/>
        </p:nvSpPr>
        <p:spPr>
          <a:xfrm>
            <a:off x="1789394" y="2694821"/>
            <a:ext cx="8115300" cy="613762"/>
          </a:xfrm>
          <a:custGeom>
            <a:avLst/>
            <a:gdLst/>
            <a:ahLst/>
            <a:cxnLst/>
            <a:rect l="l" t="t" r="r" b="b"/>
            <a:pathLst>
              <a:path w="8115300" h="613762">
                <a:moveTo>
                  <a:pt x="0" y="0"/>
                </a:moveTo>
                <a:lnTo>
                  <a:pt x="8115300" y="0"/>
                </a:lnTo>
                <a:lnTo>
                  <a:pt x="8115300" y="613762"/>
                </a:lnTo>
                <a:lnTo>
                  <a:pt x="0" y="613762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8" name="Freeform 18" descr="Formula"/>
          <p:cNvSpPr/>
          <p:nvPr/>
        </p:nvSpPr>
        <p:spPr>
          <a:xfrm>
            <a:off x="3229814" y="3851508"/>
            <a:ext cx="3338481" cy="895690"/>
          </a:xfrm>
          <a:custGeom>
            <a:avLst/>
            <a:gdLst/>
            <a:ahLst/>
            <a:cxnLst/>
            <a:rect l="l" t="t" r="r" b="b"/>
            <a:pathLst>
              <a:path w="3338481" h="895690">
                <a:moveTo>
                  <a:pt x="0" y="0"/>
                </a:moveTo>
                <a:lnTo>
                  <a:pt x="3338482" y="0"/>
                </a:lnTo>
                <a:lnTo>
                  <a:pt x="3338482" y="895690"/>
                </a:lnTo>
                <a:lnTo>
                  <a:pt x="0" y="895690"/>
                </a:lnTo>
                <a:lnTo>
                  <a:pt x="0" y="0"/>
                </a:lnTo>
                <a:close/>
              </a:path>
            </a:pathLst>
          </a:custGeom>
          <a:blipFill>
            <a:blip r:embed="rId31">
              <a:extLst>
                <a:ext uri="{96DAC541-7B7A-43D3-8B79-37D633B846F1}">
                  <asvg:svgBlip xmlns:asvg="http://schemas.microsoft.com/office/drawing/2016/SVG/main" r:embed="rId3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9" name="Freeform 19" descr="Formula"/>
          <p:cNvSpPr/>
          <p:nvPr/>
        </p:nvSpPr>
        <p:spPr>
          <a:xfrm>
            <a:off x="7649202" y="3926565"/>
            <a:ext cx="2661512" cy="820633"/>
          </a:xfrm>
          <a:custGeom>
            <a:avLst/>
            <a:gdLst/>
            <a:ahLst/>
            <a:cxnLst/>
            <a:rect l="l" t="t" r="r" b="b"/>
            <a:pathLst>
              <a:path w="2661512" h="820633">
                <a:moveTo>
                  <a:pt x="0" y="0"/>
                </a:moveTo>
                <a:lnTo>
                  <a:pt x="2661512" y="0"/>
                </a:lnTo>
                <a:lnTo>
                  <a:pt x="2661512" y="820633"/>
                </a:lnTo>
                <a:lnTo>
                  <a:pt x="0" y="820633"/>
                </a:lnTo>
                <a:lnTo>
                  <a:pt x="0" y="0"/>
                </a:lnTo>
                <a:close/>
              </a:path>
            </a:pathLst>
          </a:custGeom>
          <a:blipFill>
            <a:blip r:embed="rId33">
              <a:extLst>
                <a:ext uri="{96DAC541-7B7A-43D3-8B79-37D633B846F1}">
                  <asvg:svgBlip xmlns:asvg="http://schemas.microsoft.com/office/drawing/2016/SVG/main" r:embed="rId3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20" name="Freeform 20" descr="Formula"/>
          <p:cNvSpPr/>
          <p:nvPr/>
        </p:nvSpPr>
        <p:spPr>
          <a:xfrm>
            <a:off x="11391620" y="3926565"/>
            <a:ext cx="3666565" cy="858132"/>
          </a:xfrm>
          <a:custGeom>
            <a:avLst/>
            <a:gdLst/>
            <a:ahLst/>
            <a:cxnLst/>
            <a:rect l="l" t="t" r="r" b="b"/>
            <a:pathLst>
              <a:path w="3666565" h="858132">
                <a:moveTo>
                  <a:pt x="0" y="0"/>
                </a:moveTo>
                <a:lnTo>
                  <a:pt x="3666566" y="0"/>
                </a:lnTo>
                <a:lnTo>
                  <a:pt x="3666566" y="858133"/>
                </a:lnTo>
                <a:lnTo>
                  <a:pt x="0" y="858133"/>
                </a:lnTo>
                <a:lnTo>
                  <a:pt x="0" y="0"/>
                </a:lnTo>
                <a:close/>
              </a:path>
            </a:pathLst>
          </a:custGeom>
          <a:blipFill>
            <a:blip r:embed="rId35">
              <a:extLst>
                <a:ext uri="{96DAC541-7B7A-43D3-8B79-37D633B846F1}">
                  <asvg:svgBlip xmlns:asvg="http://schemas.microsoft.com/office/drawing/2016/SVG/main" r:embed="rId3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21" name="Freeform 21" descr="Formula"/>
          <p:cNvSpPr/>
          <p:nvPr/>
        </p:nvSpPr>
        <p:spPr>
          <a:xfrm>
            <a:off x="4627062" y="5143500"/>
            <a:ext cx="2279861" cy="2167736"/>
          </a:xfrm>
          <a:custGeom>
            <a:avLst/>
            <a:gdLst/>
            <a:ahLst/>
            <a:cxnLst/>
            <a:rect l="l" t="t" r="r" b="b"/>
            <a:pathLst>
              <a:path w="2279861" h="2167736">
                <a:moveTo>
                  <a:pt x="0" y="0"/>
                </a:moveTo>
                <a:lnTo>
                  <a:pt x="2279861" y="0"/>
                </a:lnTo>
                <a:lnTo>
                  <a:pt x="2279861" y="2167736"/>
                </a:lnTo>
                <a:lnTo>
                  <a:pt x="0" y="2167736"/>
                </a:lnTo>
                <a:lnTo>
                  <a:pt x="0" y="0"/>
                </a:lnTo>
                <a:close/>
              </a:path>
            </a:pathLst>
          </a:custGeom>
          <a:blipFill>
            <a:blip r:embed="rId37">
              <a:extLst>
                <a:ext uri="{96DAC541-7B7A-43D3-8B79-37D633B846F1}">
                  <asvg:svgBlip xmlns:asvg="http://schemas.microsoft.com/office/drawing/2016/SVG/main" r:embed="rId3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22" name="Freeform 22" descr="Formula"/>
          <p:cNvSpPr/>
          <p:nvPr/>
        </p:nvSpPr>
        <p:spPr>
          <a:xfrm>
            <a:off x="9893802" y="5329249"/>
            <a:ext cx="3767136" cy="1498753"/>
          </a:xfrm>
          <a:custGeom>
            <a:avLst/>
            <a:gdLst/>
            <a:ahLst/>
            <a:cxnLst/>
            <a:rect l="l" t="t" r="r" b="b"/>
            <a:pathLst>
              <a:path w="3767136" h="1498753">
                <a:moveTo>
                  <a:pt x="0" y="0"/>
                </a:moveTo>
                <a:lnTo>
                  <a:pt x="3767136" y="0"/>
                </a:lnTo>
                <a:lnTo>
                  <a:pt x="3767136" y="1498753"/>
                </a:lnTo>
                <a:lnTo>
                  <a:pt x="0" y="1498753"/>
                </a:lnTo>
                <a:lnTo>
                  <a:pt x="0" y="0"/>
                </a:lnTo>
                <a:close/>
              </a:path>
            </a:pathLst>
          </a:custGeom>
          <a:blipFill>
            <a:blip r:embed="rId39">
              <a:extLst>
                <a:ext uri="{96DAC541-7B7A-43D3-8B79-37D633B846F1}">
                  <asvg:svgBlip xmlns:asvg="http://schemas.microsoft.com/office/drawing/2016/SVG/main" r:embed="rId4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23" name="Freeform 23" descr="Formula"/>
          <p:cNvSpPr/>
          <p:nvPr/>
        </p:nvSpPr>
        <p:spPr>
          <a:xfrm>
            <a:off x="5847044" y="7854161"/>
            <a:ext cx="6746880" cy="866572"/>
          </a:xfrm>
          <a:custGeom>
            <a:avLst/>
            <a:gdLst/>
            <a:ahLst/>
            <a:cxnLst/>
            <a:rect l="l" t="t" r="r" b="b"/>
            <a:pathLst>
              <a:path w="6746880" h="866572">
                <a:moveTo>
                  <a:pt x="0" y="0"/>
                </a:moveTo>
                <a:lnTo>
                  <a:pt x="6746880" y="0"/>
                </a:lnTo>
                <a:lnTo>
                  <a:pt x="6746880" y="866572"/>
                </a:lnTo>
                <a:lnTo>
                  <a:pt x="0" y="866572"/>
                </a:lnTo>
                <a:lnTo>
                  <a:pt x="0" y="0"/>
                </a:lnTo>
                <a:close/>
              </a:path>
            </a:pathLst>
          </a:custGeom>
          <a:blipFill>
            <a:blip r:embed="rId41">
              <a:extLst>
                <a:ext uri="{96DAC541-7B7A-43D3-8B79-37D633B846F1}">
                  <asvg:svgBlip xmlns:asvg="http://schemas.microsoft.com/office/drawing/2016/SVG/main" r:embed="rId4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TextBox 15"/>
          <p:cNvSpPr txBox="1"/>
          <p:nvPr/>
        </p:nvSpPr>
        <p:spPr>
          <a:xfrm>
            <a:off x="1854914" y="1467621"/>
            <a:ext cx="955480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By lagrange multiplier methods, minimizing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60038" y="4283245"/>
            <a:ext cx="955480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is equivalent to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960038" y="5046321"/>
            <a:ext cx="11241612" cy="1983272"/>
            <a:chOff x="0" y="0"/>
            <a:chExt cx="14988816" cy="2644363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66675"/>
              <a:ext cx="12739741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en-US" sz="3399" b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Ridge Regression</a:t>
              </a: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, minimizing</a:t>
              </a:r>
            </a:p>
          </p:txBody>
        </p:sp>
        <p:sp>
          <p:nvSpPr>
            <p:cNvPr id="19" name="Freeform 19" descr="Formula"/>
            <p:cNvSpPr/>
            <p:nvPr/>
          </p:nvSpPr>
          <p:spPr>
            <a:xfrm>
              <a:off x="4168416" y="1216451"/>
              <a:ext cx="10820400" cy="1427912"/>
            </a:xfrm>
            <a:custGeom>
              <a:avLst/>
              <a:gdLst/>
              <a:ahLst/>
              <a:cxnLst/>
              <a:rect l="l" t="t" r="r" b="b"/>
              <a:pathLst>
                <a:path w="10820400" h="1427912">
                  <a:moveTo>
                    <a:pt x="0" y="0"/>
                  </a:moveTo>
                  <a:lnTo>
                    <a:pt x="10820400" y="0"/>
                  </a:lnTo>
                  <a:lnTo>
                    <a:pt x="10820400" y="1427912"/>
                  </a:lnTo>
                  <a:lnTo>
                    <a:pt x="0" y="14279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7">
                <a:extLst>
                  <a:ext uri="{96DAC541-7B7A-43D3-8B79-37D633B846F1}">
                    <asvg:svgBlip xmlns:asvg="http://schemas.microsoft.com/office/drawing/2016/SVG/main" r:embed="rId2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2329398" y="7623991"/>
            <a:ext cx="15531048" cy="4738206"/>
            <a:chOff x="0" y="0"/>
            <a:chExt cx="20708065" cy="6317608"/>
          </a:xfrm>
        </p:grpSpPr>
        <p:sp>
          <p:nvSpPr>
            <p:cNvPr id="21" name="Freeform 21"/>
            <p:cNvSpPr/>
            <p:nvPr/>
          </p:nvSpPr>
          <p:spPr>
            <a:xfrm>
              <a:off x="0" y="1858655"/>
              <a:ext cx="6533264" cy="4458952"/>
            </a:xfrm>
            <a:custGeom>
              <a:avLst/>
              <a:gdLst/>
              <a:ahLst/>
              <a:cxnLst/>
              <a:rect l="l" t="t" r="r" b="b"/>
              <a:pathLst>
                <a:path w="6533264" h="4458952">
                  <a:moveTo>
                    <a:pt x="0" y="0"/>
                  </a:moveTo>
                  <a:lnTo>
                    <a:pt x="6533264" y="0"/>
                  </a:lnTo>
                  <a:lnTo>
                    <a:pt x="6533264" y="4458953"/>
                  </a:lnTo>
                  <a:lnTo>
                    <a:pt x="0" y="44589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9">
                <a:extLst>
                  <a:ext uri="{96DAC541-7B7A-43D3-8B79-37D633B846F1}">
                    <asvg:svgBlip xmlns:asvg="http://schemas.microsoft.com/office/drawing/2016/SVG/main" r:embed="rId3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5719248" y="-66675"/>
              <a:ext cx="12739741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en-US" sz="3399" b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Lasso</a:t>
              </a: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, minimizing</a:t>
              </a:r>
            </a:p>
          </p:txBody>
        </p:sp>
        <p:sp>
          <p:nvSpPr>
            <p:cNvPr id="23" name="Freeform 23" descr="Formula"/>
            <p:cNvSpPr/>
            <p:nvPr/>
          </p:nvSpPr>
          <p:spPr>
            <a:xfrm>
              <a:off x="9887665" y="951653"/>
              <a:ext cx="10820400" cy="1399190"/>
            </a:xfrm>
            <a:custGeom>
              <a:avLst/>
              <a:gdLst/>
              <a:ahLst/>
              <a:cxnLst/>
              <a:rect l="l" t="t" r="r" b="b"/>
              <a:pathLst>
                <a:path w="10820400" h="1399190">
                  <a:moveTo>
                    <a:pt x="0" y="0"/>
                  </a:moveTo>
                  <a:lnTo>
                    <a:pt x="10820400" y="0"/>
                  </a:lnTo>
                  <a:lnTo>
                    <a:pt x="10820400" y="1399190"/>
                  </a:lnTo>
                  <a:lnTo>
                    <a:pt x="0" y="13991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1">
                <a:extLst>
                  <a:ext uri="{96DAC541-7B7A-43D3-8B79-37D633B846F1}">
                    <asvg:svgBlip xmlns:asvg="http://schemas.microsoft.com/office/drawing/2016/SVG/main" r:embed="rId32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</p:grpSp>
      <p:sp>
        <p:nvSpPr>
          <p:cNvPr id="24" name="Freeform 24" descr="Formula"/>
          <p:cNvSpPr/>
          <p:nvPr/>
        </p:nvSpPr>
        <p:spPr>
          <a:xfrm>
            <a:off x="1854914" y="2249615"/>
            <a:ext cx="7180826" cy="1224004"/>
          </a:xfrm>
          <a:custGeom>
            <a:avLst/>
            <a:gdLst/>
            <a:ahLst/>
            <a:cxnLst/>
            <a:rect l="l" t="t" r="r" b="b"/>
            <a:pathLst>
              <a:path w="7180826" h="1224004">
                <a:moveTo>
                  <a:pt x="0" y="0"/>
                </a:moveTo>
                <a:lnTo>
                  <a:pt x="7180826" y="0"/>
                </a:lnTo>
                <a:lnTo>
                  <a:pt x="7180826" y="1224005"/>
                </a:lnTo>
                <a:lnTo>
                  <a:pt x="0" y="1224005"/>
                </a:lnTo>
                <a:lnTo>
                  <a:pt x="0" y="0"/>
                </a:lnTo>
                <a:close/>
              </a:path>
            </a:pathLst>
          </a:custGeom>
          <a:blipFill>
            <a:blip r:embed="rId33">
              <a:extLst>
                <a:ext uri="{96DAC541-7B7A-43D3-8B79-37D633B846F1}">
                  <asvg:svgBlip xmlns:asvg="http://schemas.microsoft.com/office/drawing/2016/SVG/main" r:embed="rId3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grpSp>
        <p:nvGrpSpPr>
          <p:cNvPr id="25" name="Group 25"/>
          <p:cNvGrpSpPr/>
          <p:nvPr/>
        </p:nvGrpSpPr>
        <p:grpSpPr>
          <a:xfrm>
            <a:off x="6864972" y="2564980"/>
            <a:ext cx="6754350" cy="2202014"/>
            <a:chOff x="0" y="0"/>
            <a:chExt cx="9005801" cy="2936019"/>
          </a:xfrm>
        </p:grpSpPr>
        <p:sp>
          <p:nvSpPr>
            <p:cNvPr id="26" name="TextBox 26"/>
            <p:cNvSpPr txBox="1"/>
            <p:nvPr/>
          </p:nvSpPr>
          <p:spPr>
            <a:xfrm>
              <a:off x="2897486" y="-66675"/>
              <a:ext cx="6108314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under the constraints</a:t>
              </a:r>
            </a:p>
          </p:txBody>
        </p:sp>
        <p:sp>
          <p:nvSpPr>
            <p:cNvPr id="27" name="Freeform 27" descr="Formula"/>
            <p:cNvSpPr/>
            <p:nvPr/>
          </p:nvSpPr>
          <p:spPr>
            <a:xfrm>
              <a:off x="0" y="1091239"/>
              <a:ext cx="2897486" cy="1810929"/>
            </a:xfrm>
            <a:custGeom>
              <a:avLst/>
              <a:gdLst/>
              <a:ahLst/>
              <a:cxnLst/>
              <a:rect l="l" t="t" r="r" b="b"/>
              <a:pathLst>
                <a:path w="2897486" h="1810929">
                  <a:moveTo>
                    <a:pt x="0" y="0"/>
                  </a:moveTo>
                  <a:lnTo>
                    <a:pt x="2897486" y="0"/>
                  </a:lnTo>
                  <a:lnTo>
                    <a:pt x="2897486" y="1810929"/>
                  </a:lnTo>
                  <a:lnTo>
                    <a:pt x="0" y="1810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5">
                <a:extLst>
                  <a:ext uri="{96DAC541-7B7A-43D3-8B79-37D633B846F1}">
                    <asvg:svgBlip xmlns:asvg="http://schemas.microsoft.com/office/drawing/2016/SVG/main" r:embed="rId3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28" name="Freeform 28" descr="Formula"/>
            <p:cNvSpPr/>
            <p:nvPr/>
          </p:nvSpPr>
          <p:spPr>
            <a:xfrm>
              <a:off x="3659486" y="1091239"/>
              <a:ext cx="3238614" cy="1844780"/>
            </a:xfrm>
            <a:custGeom>
              <a:avLst/>
              <a:gdLst/>
              <a:ahLst/>
              <a:cxnLst/>
              <a:rect l="l" t="t" r="r" b="b"/>
              <a:pathLst>
                <a:path w="3238614" h="1844780">
                  <a:moveTo>
                    <a:pt x="0" y="0"/>
                  </a:moveTo>
                  <a:lnTo>
                    <a:pt x="3238614" y="0"/>
                  </a:lnTo>
                  <a:lnTo>
                    <a:pt x="3238614" y="1844780"/>
                  </a:lnTo>
                  <a:lnTo>
                    <a:pt x="0" y="18447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7">
                <a:extLst>
                  <a:ext uri="{96DAC541-7B7A-43D3-8B79-37D633B846F1}">
                    <asvg:svgBlip xmlns:asvg="http://schemas.microsoft.com/office/drawing/2016/SVG/main" r:embed="rId3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2539457" y="1534296"/>
            <a:ext cx="6419755" cy="4412275"/>
          </a:xfrm>
          <a:custGeom>
            <a:avLst/>
            <a:gdLst/>
            <a:ahLst/>
            <a:cxnLst/>
            <a:rect l="l" t="t" r="r" b="b"/>
            <a:pathLst>
              <a:path w="6419755" h="4412275">
                <a:moveTo>
                  <a:pt x="0" y="0"/>
                </a:moveTo>
                <a:lnTo>
                  <a:pt x="6419755" y="0"/>
                </a:lnTo>
                <a:lnTo>
                  <a:pt x="6419755" y="4412275"/>
                </a:lnTo>
                <a:lnTo>
                  <a:pt x="0" y="4412275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7" name="Freeform 17"/>
          <p:cNvSpPr/>
          <p:nvPr/>
        </p:nvSpPr>
        <p:spPr>
          <a:xfrm>
            <a:off x="9335311" y="1538779"/>
            <a:ext cx="6413232" cy="4407791"/>
          </a:xfrm>
          <a:custGeom>
            <a:avLst/>
            <a:gdLst/>
            <a:ahLst/>
            <a:cxnLst/>
            <a:rect l="l" t="t" r="r" b="b"/>
            <a:pathLst>
              <a:path w="6413232" h="4407791">
                <a:moveTo>
                  <a:pt x="0" y="0"/>
                </a:moveTo>
                <a:lnTo>
                  <a:pt x="6413232" y="0"/>
                </a:lnTo>
                <a:lnTo>
                  <a:pt x="6413232" y="4407792"/>
                </a:lnTo>
                <a:lnTo>
                  <a:pt x="0" y="44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0"/>
            <a:stretch>
              <a:fillRect l="-669" r="-669"/>
            </a:stretch>
          </a:blipFill>
        </p:spPr>
        <p:txBody>
          <a:bodyPr/>
          <a:lstStyle/>
          <a:p>
            <a:endParaRPr lang="ar-EG"/>
          </a:p>
        </p:txBody>
      </p:sp>
      <p:grpSp>
        <p:nvGrpSpPr>
          <p:cNvPr id="18" name="Group 18"/>
          <p:cNvGrpSpPr/>
          <p:nvPr/>
        </p:nvGrpSpPr>
        <p:grpSpPr>
          <a:xfrm>
            <a:off x="1549866" y="6370713"/>
            <a:ext cx="15188268" cy="2463446"/>
            <a:chOff x="0" y="0"/>
            <a:chExt cx="20251024" cy="3284594"/>
          </a:xfrm>
        </p:grpSpPr>
        <p:sp>
          <p:nvSpPr>
            <p:cNvPr id="19" name="TextBox 19"/>
            <p:cNvSpPr txBox="1"/>
            <p:nvPr/>
          </p:nvSpPr>
          <p:spPr>
            <a:xfrm>
              <a:off x="0" y="132666"/>
              <a:ext cx="20251024" cy="31519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34059" lvl="1" indent="-367030" algn="l">
                <a:lnSpc>
                  <a:spcPts val="4759"/>
                </a:lnSpc>
                <a:buFont typeface="Arial"/>
                <a:buChar char="•"/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Ellipses are the contours of</a:t>
              </a:r>
            </a:p>
            <a:p>
              <a:pPr marL="734059" lvl="1" indent="-367030" algn="l">
                <a:lnSpc>
                  <a:spcPts val="4759"/>
                </a:lnSpc>
                <a:buFont typeface="Arial"/>
                <a:buChar char="•"/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(Left) Ellipse intersects the circle of radius t at the Ridge estimate</a:t>
              </a:r>
            </a:p>
            <a:p>
              <a:pPr marL="734059" lvl="1" indent="-367030" algn="l">
                <a:lnSpc>
                  <a:spcPts val="4759"/>
                </a:lnSpc>
                <a:buFont typeface="Arial"/>
                <a:buChar char="•"/>
              </a:pPr>
              <a:r>
                <a:rPr lang="en-US" sz="33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(Right) Ellipse intersects the square                               at the Lasso estimate</a:t>
              </a:r>
            </a:p>
          </p:txBody>
        </p:sp>
        <p:sp>
          <p:nvSpPr>
            <p:cNvPr id="20" name="Freeform 20" descr="Formula"/>
            <p:cNvSpPr/>
            <p:nvPr/>
          </p:nvSpPr>
          <p:spPr>
            <a:xfrm>
              <a:off x="8746288" y="0"/>
              <a:ext cx="6447098" cy="1239827"/>
            </a:xfrm>
            <a:custGeom>
              <a:avLst/>
              <a:gdLst/>
              <a:ahLst/>
              <a:cxnLst/>
              <a:rect l="l" t="t" r="r" b="b"/>
              <a:pathLst>
                <a:path w="6447098" h="1239827">
                  <a:moveTo>
                    <a:pt x="0" y="0"/>
                  </a:moveTo>
                  <a:lnTo>
                    <a:pt x="6447098" y="0"/>
                  </a:lnTo>
                  <a:lnTo>
                    <a:pt x="6447098" y="1239827"/>
                  </a:lnTo>
                  <a:lnTo>
                    <a:pt x="0" y="1239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1">
                <a:extLst>
                  <a:ext uri="{96DAC541-7B7A-43D3-8B79-37D633B846F1}">
                    <asvg:svgBlip xmlns:asvg="http://schemas.microsoft.com/office/drawing/2016/SVG/main" r:embed="rId32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21" name="Freeform 21" descr="Formula"/>
            <p:cNvSpPr/>
            <p:nvPr/>
          </p:nvSpPr>
          <p:spPr>
            <a:xfrm>
              <a:off x="11043139" y="1918256"/>
              <a:ext cx="3953783" cy="550092"/>
            </a:xfrm>
            <a:custGeom>
              <a:avLst/>
              <a:gdLst/>
              <a:ahLst/>
              <a:cxnLst/>
              <a:rect l="l" t="t" r="r" b="b"/>
              <a:pathLst>
                <a:path w="3953783" h="550092">
                  <a:moveTo>
                    <a:pt x="0" y="0"/>
                  </a:moveTo>
                  <a:lnTo>
                    <a:pt x="3953783" y="0"/>
                  </a:lnTo>
                  <a:lnTo>
                    <a:pt x="3953783" y="550092"/>
                  </a:lnTo>
                  <a:lnTo>
                    <a:pt x="0" y="550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3">
                <a:extLst>
                  <a:ext uri="{96DAC541-7B7A-43D3-8B79-37D633B846F1}">
                    <asvg:svgBlip xmlns:asvg="http://schemas.microsoft.com/office/drawing/2016/SVG/main" r:embed="rId3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1280812" y="2805173"/>
            <a:ext cx="5202267" cy="5163200"/>
          </a:xfrm>
          <a:custGeom>
            <a:avLst/>
            <a:gdLst/>
            <a:ahLst/>
            <a:cxnLst/>
            <a:rect l="l" t="t" r="r" b="b"/>
            <a:pathLst>
              <a:path w="5202267" h="5163200">
                <a:moveTo>
                  <a:pt x="0" y="0"/>
                </a:moveTo>
                <a:lnTo>
                  <a:pt x="5202267" y="0"/>
                </a:lnTo>
                <a:lnTo>
                  <a:pt x="5202267" y="5163200"/>
                </a:lnTo>
                <a:lnTo>
                  <a:pt x="0" y="5163200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 t="-12216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7" name="Freeform 17"/>
          <p:cNvSpPr/>
          <p:nvPr/>
        </p:nvSpPr>
        <p:spPr>
          <a:xfrm>
            <a:off x="6779237" y="2805173"/>
            <a:ext cx="5199094" cy="5163200"/>
          </a:xfrm>
          <a:custGeom>
            <a:avLst/>
            <a:gdLst/>
            <a:ahLst/>
            <a:cxnLst/>
            <a:rect l="l" t="t" r="r" b="b"/>
            <a:pathLst>
              <a:path w="5199094" h="5163200">
                <a:moveTo>
                  <a:pt x="0" y="0"/>
                </a:moveTo>
                <a:lnTo>
                  <a:pt x="5199094" y="0"/>
                </a:lnTo>
                <a:lnTo>
                  <a:pt x="5199094" y="5163200"/>
                </a:lnTo>
                <a:lnTo>
                  <a:pt x="0" y="5163200"/>
                </a:lnTo>
                <a:lnTo>
                  <a:pt x="0" y="0"/>
                </a:lnTo>
                <a:close/>
              </a:path>
            </a:pathLst>
          </a:custGeom>
          <a:blipFill>
            <a:blip r:embed="rId30"/>
            <a:stretch>
              <a:fillRect t="-12172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8" name="Freeform 18"/>
          <p:cNvSpPr/>
          <p:nvPr/>
        </p:nvSpPr>
        <p:spPr>
          <a:xfrm>
            <a:off x="12274488" y="2805173"/>
            <a:ext cx="5035071" cy="5163200"/>
          </a:xfrm>
          <a:custGeom>
            <a:avLst/>
            <a:gdLst/>
            <a:ahLst/>
            <a:cxnLst/>
            <a:rect l="l" t="t" r="r" b="b"/>
            <a:pathLst>
              <a:path w="5035071" h="5163200">
                <a:moveTo>
                  <a:pt x="0" y="0"/>
                </a:moveTo>
                <a:lnTo>
                  <a:pt x="5035071" y="0"/>
                </a:lnTo>
                <a:lnTo>
                  <a:pt x="5035071" y="5163200"/>
                </a:lnTo>
                <a:lnTo>
                  <a:pt x="0" y="5163200"/>
                </a:lnTo>
                <a:lnTo>
                  <a:pt x="0" y="0"/>
                </a:lnTo>
                <a:close/>
              </a:path>
            </a:pathLst>
          </a:custGeom>
          <a:blipFill>
            <a:blip r:embed="rId31"/>
            <a:stretch>
              <a:fillRect t="-12782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9" name="TextBox 19"/>
          <p:cNvSpPr txBox="1"/>
          <p:nvPr/>
        </p:nvSpPr>
        <p:spPr>
          <a:xfrm>
            <a:off x="3742425" y="1155005"/>
            <a:ext cx="11050488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Is measuring distance between actual and predict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can help us?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670830" y="8240871"/>
            <a:ext cx="2587020" cy="59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 = 0, b = 0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146370" y="8240871"/>
            <a:ext cx="3131230" cy="587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 = 2.5, b = 0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607765" y="8235202"/>
            <a:ext cx="2587020" cy="59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 = 3, b = 3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2195247" y="1534296"/>
            <a:ext cx="6771967" cy="4654348"/>
          </a:xfrm>
          <a:custGeom>
            <a:avLst/>
            <a:gdLst/>
            <a:ahLst/>
            <a:cxnLst/>
            <a:rect l="l" t="t" r="r" b="b"/>
            <a:pathLst>
              <a:path w="6771967" h="4654348">
                <a:moveTo>
                  <a:pt x="0" y="0"/>
                </a:moveTo>
                <a:lnTo>
                  <a:pt x="6771966" y="0"/>
                </a:lnTo>
                <a:lnTo>
                  <a:pt x="6771966" y="4654348"/>
                </a:lnTo>
                <a:lnTo>
                  <a:pt x="0" y="4654348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7" name="Freeform 17"/>
          <p:cNvSpPr/>
          <p:nvPr/>
        </p:nvSpPr>
        <p:spPr>
          <a:xfrm>
            <a:off x="9320787" y="1534296"/>
            <a:ext cx="6771967" cy="4654348"/>
          </a:xfrm>
          <a:custGeom>
            <a:avLst/>
            <a:gdLst/>
            <a:ahLst/>
            <a:cxnLst/>
            <a:rect l="l" t="t" r="r" b="b"/>
            <a:pathLst>
              <a:path w="6771967" h="4654348">
                <a:moveTo>
                  <a:pt x="0" y="0"/>
                </a:moveTo>
                <a:lnTo>
                  <a:pt x="6771966" y="0"/>
                </a:lnTo>
                <a:lnTo>
                  <a:pt x="6771966" y="4654348"/>
                </a:lnTo>
                <a:lnTo>
                  <a:pt x="0" y="4654348"/>
                </a:lnTo>
                <a:lnTo>
                  <a:pt x="0" y="0"/>
                </a:lnTo>
                <a:close/>
              </a:path>
            </a:pathLst>
          </a:custGeom>
          <a:blipFill>
            <a:blip r:embed="rId30"/>
            <a:stretch>
              <a:fillRect l="-669" r="-669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8" name="TextBox 18"/>
          <p:cNvSpPr txBox="1"/>
          <p:nvPr/>
        </p:nvSpPr>
        <p:spPr>
          <a:xfrm>
            <a:off x="1550789" y="6780209"/>
            <a:ext cx="15186422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 can notice that </a:t>
            </a:r>
            <a:r>
              <a:rPr lang="en-US" sz="33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Ridge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can shrink weights to approximately zero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Lasso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can shrink weights to zero so it can be used as feature selection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787327" y="4765040"/>
            <a:ext cx="14713346" cy="909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Last thing, how we can set λ?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2609182" y="1028700"/>
            <a:ext cx="13069635" cy="4721406"/>
          </a:xfrm>
          <a:custGeom>
            <a:avLst/>
            <a:gdLst/>
            <a:ahLst/>
            <a:cxnLst/>
            <a:rect l="l" t="t" r="r" b="b"/>
            <a:pathLst>
              <a:path w="13069635" h="4721406">
                <a:moveTo>
                  <a:pt x="0" y="0"/>
                </a:moveTo>
                <a:lnTo>
                  <a:pt x="13069636" y="0"/>
                </a:lnTo>
                <a:lnTo>
                  <a:pt x="13069636" y="4721406"/>
                </a:lnTo>
                <a:lnTo>
                  <a:pt x="0" y="4721406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7" name="TextBox 17"/>
          <p:cNvSpPr txBox="1"/>
          <p:nvPr/>
        </p:nvSpPr>
        <p:spPr>
          <a:xfrm>
            <a:off x="387697" y="6799259"/>
            <a:ext cx="17512605" cy="2380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λ  values ranges from 0 to ꝏ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As λ ↓ 0 or t ↑ ꝏ, the Ridge and Lasso estimates become the ordinal MSE eq.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As λ ↑ ꝏ or t ↓ 0, the Ridge and Lasso estimates to zero (all weights become near zero in Ridge case and zero lasso case)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861489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6030709" y="9258300"/>
            <a:ext cx="3059829" cy="751049"/>
          </a:xfrm>
          <a:custGeom>
            <a:avLst/>
            <a:gdLst/>
            <a:ahLst/>
            <a:cxnLst/>
            <a:rect l="l" t="t" r="r" b="b"/>
            <a:pathLst>
              <a:path w="3059829" h="751049">
                <a:moveTo>
                  <a:pt x="0" y="0"/>
                </a:moveTo>
                <a:lnTo>
                  <a:pt x="3059829" y="0"/>
                </a:lnTo>
                <a:lnTo>
                  <a:pt x="3059829" y="751049"/>
                </a:lnTo>
                <a:lnTo>
                  <a:pt x="0" y="7510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215205" y="8540136"/>
            <a:ext cx="4602314" cy="3618569"/>
          </a:xfrm>
          <a:custGeom>
            <a:avLst/>
            <a:gdLst/>
            <a:ahLst/>
            <a:cxnLst/>
            <a:rect l="l" t="t" r="r" b="b"/>
            <a:pathLst>
              <a:path w="4602314" h="3618569">
                <a:moveTo>
                  <a:pt x="0" y="0"/>
                </a:moveTo>
                <a:lnTo>
                  <a:pt x="4602314" y="0"/>
                </a:lnTo>
                <a:lnTo>
                  <a:pt x="4602314" y="3618570"/>
                </a:lnTo>
                <a:lnTo>
                  <a:pt x="0" y="361857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674156" y="-1072630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8" y="0"/>
                </a:lnTo>
                <a:lnTo>
                  <a:pt x="4899948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686214" y="-2578193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09323" y="-2700100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31481" y="-1626507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259300" y="2262342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09373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440369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7" y="0"/>
                </a:lnTo>
                <a:lnTo>
                  <a:pt x="3382987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6978638" y="-642644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8"/>
                </a:lnTo>
                <a:lnTo>
                  <a:pt x="0" y="3342688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3688802" y="3694607"/>
            <a:ext cx="10910396" cy="3364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699"/>
              </a:lnSpc>
            </a:pPr>
            <a:r>
              <a:rPr lang="en-US" sz="14597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Thank you very much!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9869092" y="1346751"/>
            <a:ext cx="6531589" cy="6697800"/>
          </a:xfrm>
          <a:custGeom>
            <a:avLst/>
            <a:gdLst/>
            <a:ahLst/>
            <a:cxnLst/>
            <a:rect l="l" t="t" r="r" b="b"/>
            <a:pathLst>
              <a:path w="6531589" h="6697800">
                <a:moveTo>
                  <a:pt x="0" y="0"/>
                </a:moveTo>
                <a:lnTo>
                  <a:pt x="6531589" y="0"/>
                </a:lnTo>
                <a:lnTo>
                  <a:pt x="6531589" y="6697800"/>
                </a:lnTo>
                <a:lnTo>
                  <a:pt x="0" y="6697800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 t="-12782"/>
            </a:stretch>
          </a:blipFill>
        </p:spPr>
        <p:txBody>
          <a:bodyPr/>
          <a:lstStyle/>
          <a:p>
            <a:endParaRPr lang="ar-EG"/>
          </a:p>
        </p:txBody>
      </p:sp>
      <p:grpSp>
        <p:nvGrpSpPr>
          <p:cNvPr id="17" name="Group 17"/>
          <p:cNvGrpSpPr/>
          <p:nvPr/>
        </p:nvGrpSpPr>
        <p:grpSpPr>
          <a:xfrm>
            <a:off x="1776682" y="1346751"/>
            <a:ext cx="6690091" cy="867615"/>
            <a:chOff x="0" y="0"/>
            <a:chExt cx="8920121" cy="115682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906388" cy="1156820"/>
            </a:xfrm>
            <a:custGeom>
              <a:avLst/>
              <a:gdLst/>
              <a:ahLst/>
              <a:cxnLst/>
              <a:rect l="l" t="t" r="r" b="b"/>
              <a:pathLst>
                <a:path w="6906388" h="1156820">
                  <a:moveTo>
                    <a:pt x="0" y="0"/>
                  </a:moveTo>
                  <a:lnTo>
                    <a:pt x="6906388" y="0"/>
                  </a:lnTo>
                  <a:lnTo>
                    <a:pt x="6906388" y="1156820"/>
                  </a:lnTo>
                  <a:lnTo>
                    <a:pt x="0" y="1156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0">
                <a:extLst>
                  <a:ext uri="{96DAC541-7B7A-43D3-8B79-37D633B846F1}">
                    <asvg:svgBlip xmlns:asvg="http://schemas.microsoft.com/office/drawing/2016/SVG/main" r:embed="rId3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8269729" y="0"/>
              <a:ext cx="650392" cy="1051138"/>
            </a:xfrm>
            <a:custGeom>
              <a:avLst/>
              <a:gdLst/>
              <a:ahLst/>
              <a:cxnLst/>
              <a:rect l="l" t="t" r="r" b="b"/>
              <a:pathLst>
                <a:path w="650392" h="1051138">
                  <a:moveTo>
                    <a:pt x="0" y="0"/>
                  </a:moveTo>
                  <a:lnTo>
                    <a:pt x="650392" y="0"/>
                  </a:lnTo>
                  <a:lnTo>
                    <a:pt x="650392" y="1051138"/>
                  </a:lnTo>
                  <a:lnTo>
                    <a:pt x="0" y="10511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2">
                <a:extLst>
                  <a:ext uri="{96DAC541-7B7A-43D3-8B79-37D633B846F1}">
                    <asvg:svgBlip xmlns:asvg="http://schemas.microsoft.com/office/drawing/2016/SVG/main" r:embed="rId3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</p:grpSp>
      <p:sp>
        <p:nvSpPr>
          <p:cNvPr id="20" name="Freeform 20"/>
          <p:cNvSpPr/>
          <p:nvPr/>
        </p:nvSpPr>
        <p:spPr>
          <a:xfrm>
            <a:off x="1686576" y="2908467"/>
            <a:ext cx="6588456" cy="963562"/>
          </a:xfrm>
          <a:custGeom>
            <a:avLst/>
            <a:gdLst/>
            <a:ahLst/>
            <a:cxnLst/>
            <a:rect l="l" t="t" r="r" b="b"/>
            <a:pathLst>
              <a:path w="6588456" h="963562">
                <a:moveTo>
                  <a:pt x="0" y="0"/>
                </a:moveTo>
                <a:lnTo>
                  <a:pt x="6588456" y="0"/>
                </a:lnTo>
                <a:lnTo>
                  <a:pt x="6588456" y="963562"/>
                </a:lnTo>
                <a:lnTo>
                  <a:pt x="0" y="963562"/>
                </a:lnTo>
                <a:lnTo>
                  <a:pt x="0" y="0"/>
                </a:lnTo>
                <a:close/>
              </a:path>
            </a:pathLst>
          </a:custGeom>
          <a:blipFill>
            <a:blip r:embed="rId34">
              <a:extLst>
                <a:ext uri="{96DAC541-7B7A-43D3-8B79-37D633B846F1}">
                  <asvg:svgBlip xmlns:asvg="http://schemas.microsoft.com/office/drawing/2016/SVG/main" r:embed="rId3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21" name="Freeform 21"/>
          <p:cNvSpPr/>
          <p:nvPr/>
        </p:nvSpPr>
        <p:spPr>
          <a:xfrm>
            <a:off x="1686576" y="4347650"/>
            <a:ext cx="7137107" cy="1070566"/>
          </a:xfrm>
          <a:custGeom>
            <a:avLst/>
            <a:gdLst/>
            <a:ahLst/>
            <a:cxnLst/>
            <a:rect l="l" t="t" r="r" b="b"/>
            <a:pathLst>
              <a:path w="7137107" h="1070566">
                <a:moveTo>
                  <a:pt x="0" y="0"/>
                </a:moveTo>
                <a:lnTo>
                  <a:pt x="7137107" y="0"/>
                </a:lnTo>
                <a:lnTo>
                  <a:pt x="7137107" y="1070566"/>
                </a:lnTo>
                <a:lnTo>
                  <a:pt x="0" y="1070566"/>
                </a:lnTo>
                <a:lnTo>
                  <a:pt x="0" y="0"/>
                </a:lnTo>
                <a:close/>
              </a:path>
            </a:pathLst>
          </a:custGeom>
          <a:blipFill>
            <a:blip r:embed="rId36">
              <a:extLst>
                <a:ext uri="{96DAC541-7B7A-43D3-8B79-37D633B846F1}">
                  <asvg:svgBlip xmlns:asvg="http://schemas.microsoft.com/office/drawing/2016/SVG/main" r:embed="rId3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22" name="Freeform 22"/>
          <p:cNvSpPr/>
          <p:nvPr/>
        </p:nvSpPr>
        <p:spPr>
          <a:xfrm>
            <a:off x="1686576" y="5625645"/>
            <a:ext cx="7323897" cy="1638722"/>
          </a:xfrm>
          <a:custGeom>
            <a:avLst/>
            <a:gdLst/>
            <a:ahLst/>
            <a:cxnLst/>
            <a:rect l="l" t="t" r="r" b="b"/>
            <a:pathLst>
              <a:path w="7323897" h="1638722">
                <a:moveTo>
                  <a:pt x="0" y="0"/>
                </a:moveTo>
                <a:lnTo>
                  <a:pt x="7323897" y="0"/>
                </a:lnTo>
                <a:lnTo>
                  <a:pt x="7323897" y="1638722"/>
                </a:lnTo>
                <a:lnTo>
                  <a:pt x="0" y="1638722"/>
                </a:lnTo>
                <a:lnTo>
                  <a:pt x="0" y="0"/>
                </a:lnTo>
                <a:close/>
              </a:path>
            </a:pathLst>
          </a:custGeom>
          <a:blipFill>
            <a:blip r:embed="rId38">
              <a:extLst>
                <a:ext uri="{96DAC541-7B7A-43D3-8B79-37D633B846F1}">
                  <asvg:svgBlip xmlns:asvg="http://schemas.microsoft.com/office/drawing/2016/SVG/main" r:embed="rId3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23" name="Freeform 23"/>
          <p:cNvSpPr/>
          <p:nvPr/>
        </p:nvSpPr>
        <p:spPr>
          <a:xfrm>
            <a:off x="1430874" y="7326929"/>
            <a:ext cx="7392809" cy="1931371"/>
          </a:xfrm>
          <a:custGeom>
            <a:avLst/>
            <a:gdLst/>
            <a:ahLst/>
            <a:cxnLst/>
            <a:rect l="l" t="t" r="r" b="b"/>
            <a:pathLst>
              <a:path w="7392809" h="1931371">
                <a:moveTo>
                  <a:pt x="0" y="0"/>
                </a:moveTo>
                <a:lnTo>
                  <a:pt x="7392809" y="0"/>
                </a:lnTo>
                <a:lnTo>
                  <a:pt x="7392809" y="1931371"/>
                </a:lnTo>
                <a:lnTo>
                  <a:pt x="0" y="1931371"/>
                </a:lnTo>
                <a:lnTo>
                  <a:pt x="0" y="0"/>
                </a:lnTo>
                <a:close/>
              </a:path>
            </a:pathLst>
          </a:custGeom>
          <a:blipFill>
            <a:blip r:embed="rId40">
              <a:extLst>
                <a:ext uri="{96DAC541-7B7A-43D3-8B79-37D633B846F1}">
                  <asvg:svgBlip xmlns:asvg="http://schemas.microsoft.com/office/drawing/2016/SVG/main" r:embed="rId4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280812" y="5191006"/>
            <a:ext cx="6430343" cy="1511131"/>
          </a:xfrm>
          <a:custGeom>
            <a:avLst/>
            <a:gdLst/>
            <a:ahLst/>
            <a:cxnLst/>
            <a:rect l="l" t="t" r="r" b="b"/>
            <a:pathLst>
              <a:path w="6430343" h="1511131">
                <a:moveTo>
                  <a:pt x="0" y="0"/>
                </a:moveTo>
                <a:lnTo>
                  <a:pt x="6430343" y="0"/>
                </a:lnTo>
                <a:lnTo>
                  <a:pt x="6430343" y="1511130"/>
                </a:lnTo>
                <a:lnTo>
                  <a:pt x="0" y="1511130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6" name="Freeform 16"/>
          <p:cNvSpPr/>
          <p:nvPr/>
        </p:nvSpPr>
        <p:spPr>
          <a:xfrm>
            <a:off x="9274593" y="1329752"/>
            <a:ext cx="7092959" cy="7169227"/>
          </a:xfrm>
          <a:custGeom>
            <a:avLst/>
            <a:gdLst/>
            <a:ahLst/>
            <a:cxnLst/>
            <a:rect l="l" t="t" r="r" b="b"/>
            <a:pathLst>
              <a:path w="7092959" h="7169227">
                <a:moveTo>
                  <a:pt x="0" y="0"/>
                </a:moveTo>
                <a:lnTo>
                  <a:pt x="7092959" y="0"/>
                </a:lnTo>
                <a:lnTo>
                  <a:pt x="7092959" y="7169227"/>
                </a:lnTo>
                <a:lnTo>
                  <a:pt x="0" y="7169227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17" name="Freeform 17"/>
          <p:cNvSpPr/>
          <p:nvPr/>
        </p:nvSpPr>
        <p:spPr>
          <a:xfrm>
            <a:off x="1280812" y="3395506"/>
            <a:ext cx="7452888" cy="1583739"/>
          </a:xfrm>
          <a:custGeom>
            <a:avLst/>
            <a:gdLst/>
            <a:ahLst/>
            <a:cxnLst/>
            <a:rect l="l" t="t" r="r" b="b"/>
            <a:pathLst>
              <a:path w="7452888" h="1583739">
                <a:moveTo>
                  <a:pt x="0" y="0"/>
                </a:moveTo>
                <a:lnTo>
                  <a:pt x="7452887" y="0"/>
                </a:lnTo>
                <a:lnTo>
                  <a:pt x="7452887" y="1583739"/>
                </a:lnTo>
                <a:lnTo>
                  <a:pt x="0" y="1583739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grpSp>
        <p:nvGrpSpPr>
          <p:cNvPr id="16" name="Group 16"/>
          <p:cNvGrpSpPr/>
          <p:nvPr/>
        </p:nvGrpSpPr>
        <p:grpSpPr>
          <a:xfrm>
            <a:off x="1028700" y="1911145"/>
            <a:ext cx="15679994" cy="7280277"/>
            <a:chOff x="0" y="0"/>
            <a:chExt cx="20906658" cy="9707035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171450"/>
              <a:ext cx="20906658" cy="98784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289"/>
                </a:lnSpc>
              </a:pPr>
              <a:r>
                <a:rPr lang="en-US" sz="3699" spc="221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1- Start with random w and b</a:t>
              </a:r>
            </a:p>
            <a:p>
              <a:pPr algn="l">
                <a:lnSpc>
                  <a:spcPts val="6289"/>
                </a:lnSpc>
              </a:pPr>
              <a:r>
                <a:rPr lang="en-US" sz="3699" spc="221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2- compute cost</a:t>
              </a:r>
            </a:p>
            <a:p>
              <a:pPr algn="l">
                <a:lnSpc>
                  <a:spcPts val="6289"/>
                </a:lnSpc>
              </a:pPr>
              <a:r>
                <a:rPr lang="en-US" sz="3699" spc="221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3- compute derivative of cost with respect to w and b</a:t>
              </a:r>
            </a:p>
            <a:p>
              <a:pPr algn="l">
                <a:lnSpc>
                  <a:spcPts val="9249"/>
                </a:lnSpc>
              </a:pPr>
              <a:r>
                <a:rPr lang="en-US" sz="3699" spc="221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3.1-</a:t>
              </a:r>
            </a:p>
            <a:p>
              <a:pPr algn="l">
                <a:lnSpc>
                  <a:spcPts val="6437"/>
                </a:lnSpc>
              </a:pPr>
              <a:r>
                <a:rPr lang="en-US" sz="3699" spc="221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3.2-</a:t>
              </a:r>
            </a:p>
            <a:p>
              <a:pPr algn="l">
                <a:lnSpc>
                  <a:spcPts val="6289"/>
                </a:lnSpc>
              </a:pPr>
              <a:r>
                <a:rPr lang="en-US" sz="3699" spc="221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4- use this derivative to update weight and bias</a:t>
              </a:r>
            </a:p>
            <a:p>
              <a:pPr algn="l">
                <a:lnSpc>
                  <a:spcPts val="6289"/>
                </a:lnSpc>
              </a:pPr>
              <a:r>
                <a:rPr lang="en-US" sz="3699" spc="221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4.1- </a:t>
              </a:r>
            </a:p>
            <a:p>
              <a:pPr algn="l">
                <a:lnSpc>
                  <a:spcPts val="6289"/>
                </a:lnSpc>
              </a:pPr>
              <a:r>
                <a:rPr lang="en-US" sz="3699" spc="221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4.2-</a:t>
              </a:r>
            </a:p>
            <a:p>
              <a:pPr algn="l">
                <a:lnSpc>
                  <a:spcPts val="6289"/>
                </a:lnSpc>
              </a:pPr>
              <a:r>
                <a:rPr lang="en-US" sz="3699" spc="221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5- repeat 2,3,4 until converge or for some number of iterations</a:t>
              </a:r>
            </a:p>
          </p:txBody>
        </p:sp>
        <p:sp>
          <p:nvSpPr>
            <p:cNvPr id="18" name="Freeform 18"/>
            <p:cNvSpPr/>
            <p:nvPr/>
          </p:nvSpPr>
          <p:spPr>
            <a:xfrm>
              <a:off x="5873486" y="752879"/>
              <a:ext cx="8368961" cy="1537797"/>
            </a:xfrm>
            <a:custGeom>
              <a:avLst/>
              <a:gdLst/>
              <a:ahLst/>
              <a:cxnLst/>
              <a:rect l="l" t="t" r="r" b="b"/>
              <a:pathLst>
                <a:path w="8368961" h="1537797">
                  <a:moveTo>
                    <a:pt x="0" y="0"/>
                  </a:moveTo>
                  <a:lnTo>
                    <a:pt x="8368961" y="0"/>
                  </a:lnTo>
                  <a:lnTo>
                    <a:pt x="8368961" y="1537797"/>
                  </a:lnTo>
                  <a:lnTo>
                    <a:pt x="0" y="15377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9">
                <a:extLst>
                  <a:ext uri="{96DAC541-7B7A-43D3-8B79-37D633B846F1}">
                    <asvg:svgBlip xmlns:asvg="http://schemas.microsoft.com/office/drawing/2016/SVG/main" r:embed="rId3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2391189" y="3078076"/>
              <a:ext cx="8066539" cy="1532642"/>
            </a:xfrm>
            <a:custGeom>
              <a:avLst/>
              <a:gdLst/>
              <a:ahLst/>
              <a:cxnLst/>
              <a:rect l="l" t="t" r="r" b="b"/>
              <a:pathLst>
                <a:path w="8066539" h="1532642">
                  <a:moveTo>
                    <a:pt x="0" y="0"/>
                  </a:moveTo>
                  <a:lnTo>
                    <a:pt x="8066539" y="0"/>
                  </a:lnTo>
                  <a:lnTo>
                    <a:pt x="8066539" y="1532642"/>
                  </a:lnTo>
                  <a:lnTo>
                    <a:pt x="0" y="15326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1">
                <a:extLst>
                  <a:ext uri="{96DAC541-7B7A-43D3-8B79-37D633B846F1}">
                    <asvg:svgBlip xmlns:asvg="http://schemas.microsoft.com/office/drawing/2016/SVG/main" r:embed="rId32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487616" y="4475076"/>
              <a:ext cx="6771739" cy="1472853"/>
            </a:xfrm>
            <a:custGeom>
              <a:avLst/>
              <a:gdLst/>
              <a:ahLst/>
              <a:cxnLst/>
              <a:rect l="l" t="t" r="r" b="b"/>
              <a:pathLst>
                <a:path w="6771739" h="1472853">
                  <a:moveTo>
                    <a:pt x="0" y="0"/>
                  </a:moveTo>
                  <a:lnTo>
                    <a:pt x="6771739" y="0"/>
                  </a:lnTo>
                  <a:lnTo>
                    <a:pt x="6771739" y="1472853"/>
                  </a:lnTo>
                  <a:lnTo>
                    <a:pt x="0" y="14728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3">
                <a:extLst>
                  <a:ext uri="{96DAC541-7B7A-43D3-8B79-37D633B846F1}">
                    <asvg:svgBlip xmlns:asvg="http://schemas.microsoft.com/office/drawing/2016/SVG/main" r:embed="rId3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2526208" y="7427026"/>
              <a:ext cx="6096221" cy="1722182"/>
            </a:xfrm>
            <a:custGeom>
              <a:avLst/>
              <a:gdLst/>
              <a:ahLst/>
              <a:cxnLst/>
              <a:rect l="l" t="t" r="r" b="b"/>
              <a:pathLst>
                <a:path w="6096221" h="1722182">
                  <a:moveTo>
                    <a:pt x="0" y="0"/>
                  </a:moveTo>
                  <a:lnTo>
                    <a:pt x="6096221" y="0"/>
                  </a:lnTo>
                  <a:lnTo>
                    <a:pt x="6096221" y="1722182"/>
                  </a:lnTo>
                  <a:lnTo>
                    <a:pt x="0" y="1722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5">
                <a:extLst>
                  <a:ext uri="{96DAC541-7B7A-43D3-8B79-37D633B846F1}">
                    <asvg:svgBlip xmlns:asvg="http://schemas.microsoft.com/office/drawing/2016/SVG/main" r:embed="rId3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2601987" y="6532129"/>
              <a:ext cx="4761421" cy="1243921"/>
            </a:xfrm>
            <a:custGeom>
              <a:avLst/>
              <a:gdLst/>
              <a:ahLst/>
              <a:cxnLst/>
              <a:rect l="l" t="t" r="r" b="b"/>
              <a:pathLst>
                <a:path w="4761421" h="1243921">
                  <a:moveTo>
                    <a:pt x="0" y="0"/>
                  </a:moveTo>
                  <a:lnTo>
                    <a:pt x="4761421" y="0"/>
                  </a:lnTo>
                  <a:lnTo>
                    <a:pt x="4761421" y="1243921"/>
                  </a:lnTo>
                  <a:lnTo>
                    <a:pt x="0" y="12439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7">
                <a:extLst>
                  <a:ext uri="{96DAC541-7B7A-43D3-8B79-37D633B846F1}">
                    <asvg:svgBlip xmlns:asvg="http://schemas.microsoft.com/office/drawing/2016/SVG/main" r:embed="rId3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ar-EG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028700" y="1340335"/>
            <a:ext cx="6466822" cy="516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9"/>
              </a:lnSpc>
            </a:pPr>
            <a:r>
              <a:rPr lang="en-US" sz="3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Gradient descent steps: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4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pic>
        <p:nvPicPr>
          <p:cNvPr id="15" name="Picture 1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9"/>
          <a:srcRect/>
          <a:stretch>
            <a:fillRect/>
          </a:stretch>
        </p:blipFill>
        <p:spPr>
          <a:xfrm>
            <a:off x="1620762" y="2642853"/>
            <a:ext cx="15046476" cy="601859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5362821" y="1352810"/>
            <a:ext cx="8852384" cy="454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5"/>
              </a:lnSpc>
            </a:pPr>
            <a:r>
              <a:rPr lang="en-US" sz="35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Gradient descent in action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1867" t="-3631" r="-74156" b="-2747"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3" name="Freeform 3"/>
          <p:cNvSpPr/>
          <p:nvPr/>
        </p:nvSpPr>
        <p:spPr>
          <a:xfrm>
            <a:off x="-2329398" y="901798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4" name="Freeform 4"/>
          <p:cNvSpPr/>
          <p:nvPr/>
        </p:nvSpPr>
        <p:spPr>
          <a:xfrm>
            <a:off x="5847044" y="9882374"/>
            <a:ext cx="3296956" cy="809253"/>
          </a:xfrm>
          <a:custGeom>
            <a:avLst/>
            <a:gdLst/>
            <a:ahLst/>
            <a:cxnLst/>
            <a:rect l="l" t="t" r="r" b="b"/>
            <a:pathLst>
              <a:path w="3296956" h="809253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EG"/>
          </a:p>
        </p:txBody>
      </p:sp>
      <p:sp>
        <p:nvSpPr>
          <p:cNvPr id="5" name="Freeform 5"/>
          <p:cNvSpPr/>
          <p:nvPr/>
        </p:nvSpPr>
        <p:spPr>
          <a:xfrm>
            <a:off x="14494772" y="9017983"/>
            <a:ext cx="4427843" cy="3481392"/>
          </a:xfrm>
          <a:custGeom>
            <a:avLst/>
            <a:gdLst/>
            <a:ahLst/>
            <a:cxnLst/>
            <a:rect l="l" t="t" r="r" b="b"/>
            <a:pathLst>
              <a:path w="4427843" h="3481392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6" name="Freeform 6"/>
          <p:cNvSpPr/>
          <p:nvPr/>
        </p:nvSpPr>
        <p:spPr>
          <a:xfrm>
            <a:off x="-763398" y="-1534296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7" name="Freeform 7"/>
          <p:cNvSpPr/>
          <p:nvPr/>
        </p:nvSpPr>
        <p:spPr>
          <a:xfrm>
            <a:off x="12801533" y="-3053980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8" name="Freeform 8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9" name="Freeform 9"/>
          <p:cNvSpPr/>
          <p:nvPr/>
        </p:nvSpPr>
        <p:spPr>
          <a:xfrm>
            <a:off x="7495522" y="-3297794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0" name="Freeform 10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1" name="Freeform 11"/>
          <p:cNvSpPr/>
          <p:nvPr/>
        </p:nvSpPr>
        <p:spPr>
          <a:xfrm>
            <a:off x="4861154" y="-2102294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2" name="Freeform 12"/>
          <p:cNvSpPr/>
          <p:nvPr/>
        </p:nvSpPr>
        <p:spPr>
          <a:xfrm>
            <a:off x="17494810" y="2371030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3" name="Freeform 13"/>
          <p:cNvSpPr/>
          <p:nvPr/>
        </p:nvSpPr>
        <p:spPr>
          <a:xfrm>
            <a:off x="2570549" y="949682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4" name="Freeform 14"/>
          <p:cNvSpPr/>
          <p:nvPr/>
        </p:nvSpPr>
        <p:spPr>
          <a:xfrm rot="-5282649">
            <a:off x="16596506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5" name="Freeform 15"/>
          <p:cNvSpPr/>
          <p:nvPr/>
        </p:nvSpPr>
        <p:spPr>
          <a:xfrm>
            <a:off x="17259300" y="-971659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Box 16"/>
          <p:cNvSpPr txBox="1"/>
          <p:nvPr/>
        </p:nvSpPr>
        <p:spPr>
          <a:xfrm>
            <a:off x="1787327" y="4336415"/>
            <a:ext cx="14713346" cy="176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69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After bulding our model we need to test it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931</Words>
  <Application>Microsoft Office PowerPoint</Application>
  <PresentationFormat>Custom</PresentationFormat>
  <Paragraphs>154</Paragraphs>
  <Slides>43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2" baseType="lpstr">
      <vt:lpstr>Canva Sans</vt:lpstr>
      <vt:lpstr>Open Sans</vt:lpstr>
      <vt:lpstr>DM Sans Bold</vt:lpstr>
      <vt:lpstr>Calibri</vt:lpstr>
      <vt:lpstr>Arial</vt:lpstr>
      <vt:lpstr>DM Sans</vt:lpstr>
      <vt:lpstr>Canva Sans Bold</vt:lpstr>
      <vt:lpstr>Open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Session5</dc:title>
  <cp:lastModifiedBy>محمد امجد مصطفى سلطان</cp:lastModifiedBy>
  <cp:revision>2</cp:revision>
  <dcterms:created xsi:type="dcterms:W3CDTF">2006-08-16T00:00:00Z</dcterms:created>
  <dcterms:modified xsi:type="dcterms:W3CDTF">2024-11-30T22:30:58Z</dcterms:modified>
  <dc:identifier>DAGVJnsOJR4</dc:identifier>
</cp:coreProperties>
</file>

<file path=docProps/thumbnail.jpeg>
</file>